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  <p:sldMasterId id="2147483785" r:id="rId5"/>
  </p:sldMasterIdLst>
  <p:notesMasterIdLst>
    <p:notesMasterId r:id="rId38"/>
  </p:notesMasterIdLst>
  <p:sldIdLst>
    <p:sldId id="256" r:id="rId6"/>
    <p:sldId id="264" r:id="rId7"/>
    <p:sldId id="257" r:id="rId8"/>
    <p:sldId id="262" r:id="rId9"/>
    <p:sldId id="259" r:id="rId10"/>
    <p:sldId id="266" r:id="rId11"/>
    <p:sldId id="261" r:id="rId12"/>
    <p:sldId id="274" r:id="rId13"/>
    <p:sldId id="269" r:id="rId14"/>
    <p:sldId id="272" r:id="rId15"/>
    <p:sldId id="273" r:id="rId16"/>
    <p:sldId id="271" r:id="rId17"/>
    <p:sldId id="2145706768" r:id="rId18"/>
    <p:sldId id="275" r:id="rId19"/>
    <p:sldId id="276" r:id="rId20"/>
    <p:sldId id="277" r:id="rId21"/>
    <p:sldId id="278" r:id="rId22"/>
    <p:sldId id="279" r:id="rId23"/>
    <p:sldId id="270" r:id="rId24"/>
    <p:sldId id="280" r:id="rId25"/>
    <p:sldId id="281" r:id="rId26"/>
    <p:sldId id="282" r:id="rId27"/>
    <p:sldId id="2145706760" r:id="rId28"/>
    <p:sldId id="2145706761" r:id="rId29"/>
    <p:sldId id="2145706762" r:id="rId30"/>
    <p:sldId id="2145706763" r:id="rId31"/>
    <p:sldId id="267" r:id="rId32"/>
    <p:sldId id="2145706764" r:id="rId33"/>
    <p:sldId id="2145706765" r:id="rId34"/>
    <p:sldId id="2145706767" r:id="rId35"/>
    <p:sldId id="2145706766" r:id="rId36"/>
    <p:sldId id="26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C6F"/>
    <a:srgbClr val="002367"/>
    <a:srgbClr val="FFFFFF"/>
    <a:srgbClr val="3E6476"/>
    <a:srgbClr val="4D85B8"/>
    <a:srgbClr val="ED8428"/>
    <a:srgbClr val="969FA7"/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8" autoAdjust="0"/>
  </p:normalViewPr>
  <p:slideViewPr>
    <p:cSldViewPr snapToGrid="0" showGuides="1">
      <p:cViewPr>
        <p:scale>
          <a:sx n="75" d="100"/>
          <a:sy n="75" d="100"/>
        </p:scale>
        <p:origin x="124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9A0FA-2191-4F92-A1E4-6EB4598AC4EC}" type="datetimeFigureOut">
              <a:rPr lang="en-US" smtClean="0"/>
              <a:t>6/18/2022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359F2-43EF-4812-9DC0-98C0B1A40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04088"/>
            <a:ext cx="10993549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11265408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8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7D0488-B202-4F7B-9F3C-5F354044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</p:spPr>
        <p:txBody>
          <a:bodyPr anchor="ctr"/>
          <a:lstStyle/>
          <a:p>
            <a:pPr algn="r"/>
            <a:r>
              <a:rPr lang="en-US">
                <a:solidFill>
                  <a:schemeClr val="tx2"/>
                </a:solidFill>
              </a:rPr>
              <a:t>Click to edit Master title style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72A87D-479C-4157-A7C5-33D8FC7B29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78EE581A-A98D-4A1B-B826-3C60801D6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16AE88BE-E502-4D34-AAE9-6EE48F1ACE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544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FD0C6B3-E0D9-4177-8079-178D1B0F53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2288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D8A25-150B-42DF-B6CC-FB1E5225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392" y="3956050"/>
            <a:ext cx="7225075" cy="19027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9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0F9CA6-0CB1-4A9E-96E4-67800B107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26FB8-73AC-4F8B-BD9C-B5E87FC9C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AE5FA5-AF50-4B00-8E20-1B20A66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237575-909D-45C0-B594-0B7A40F04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7344" y="0"/>
            <a:ext cx="7534656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5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439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18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89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8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06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509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F398-9815-4FB4-87C6-485D88FD7F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02B-2AF9-4850-BE4E-FC8FCB37C0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48" y="4314964"/>
            <a:ext cx="5857320" cy="4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1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675" y="831049"/>
            <a:ext cx="9861493" cy="2387600"/>
          </a:xfrm>
          <a:prstGeom prst="rect">
            <a:avLst/>
          </a:prstGeom>
        </p:spPr>
        <p:txBody>
          <a:bodyPr anchor="b"/>
          <a:lstStyle>
            <a:lvl1pPr algn="l">
              <a:defRPr sz="5333" b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675" y="3229439"/>
            <a:ext cx="9861493" cy="442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Presentation Subtitle (24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143675" y="3882599"/>
            <a:ext cx="9861493" cy="450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indent="0">
              <a:buNone/>
            </a:pPr>
            <a:r>
              <a:rPr lang="en-US" sz="1867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Date | Presenter Information (14 </a:t>
            </a:r>
            <a:r>
              <a:rPr lang="en-US" sz="1867" err="1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pt</a:t>
            </a:r>
            <a:r>
              <a:rPr lang="en-US" sz="1867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/>
        </p:nvSpPr>
        <p:spPr>
          <a:xfrm>
            <a:off x="0" y="6178040"/>
            <a:ext cx="12192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/>
        </p:nvSpPr>
        <p:spPr>
          <a:xfrm>
            <a:off x="1" y="1"/>
            <a:ext cx="5396089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C321A4-E52D-2845-8647-B84F191C389C}"/>
              </a:ext>
            </a:extLst>
          </p:cNvPr>
          <p:cNvSpPr/>
          <p:nvPr/>
        </p:nvSpPr>
        <p:spPr>
          <a:xfrm>
            <a:off x="0" y="6178040"/>
            <a:ext cx="12192000" cy="679961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8F7AC5-29D1-EB43-BF58-C8ABD803FFFB}"/>
              </a:ext>
            </a:extLst>
          </p:cNvPr>
          <p:cNvSpPr/>
          <p:nvPr/>
        </p:nvSpPr>
        <p:spPr>
          <a:xfrm>
            <a:off x="1" y="1"/>
            <a:ext cx="5396089" cy="86188"/>
          </a:xfrm>
          <a:prstGeom prst="rect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64" y="5481477"/>
            <a:ext cx="5857320" cy="4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44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80723"/>
            <a:ext cx="10156179" cy="7571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21083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249B4-F572-49E8-9B53-CB4E629E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C12940-675F-4BDC-8733-71FEBC2FD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815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3AD391F-F462-4773-B9C7-B512F55F6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6720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79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80723"/>
            <a:ext cx="10156179" cy="7571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852680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57712"/>
            <a:ext cx="10177757" cy="7571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06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s Layout_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57712"/>
            <a:ext cx="10177757" cy="7571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0019" y="1614842"/>
            <a:ext cx="10176728" cy="3435349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2133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2133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2133" b="1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815545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228393"/>
            <a:ext cx="5466561" cy="7571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2950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361" y="863628"/>
            <a:ext cx="10767800" cy="7571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77593" y="2211822"/>
            <a:ext cx="7142569" cy="364637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24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20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20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*Insert Graph Here.</a:t>
            </a:r>
          </a:p>
          <a:p>
            <a:pPr lv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2361" y="2211823"/>
            <a:ext cx="3381297" cy="3646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 b="0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Copy goes here.</a:t>
            </a:r>
          </a:p>
          <a:p>
            <a:pPr lvl="0"/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852361" y="1614803"/>
            <a:ext cx="10767801" cy="372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592156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opy with Graph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361" y="863628"/>
            <a:ext cx="10767801" cy="7571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 across top of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24716" y="2600007"/>
            <a:ext cx="7142569" cy="3589988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800"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2400"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2000"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2000" b="1" i="0">
                <a:latin typeface="Verdana" charset="0"/>
                <a:ea typeface="Verdana" charset="0"/>
                <a:cs typeface="Verdana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*Insert Graph Here.</a:t>
            </a:r>
          </a:p>
          <a:p>
            <a:pPr lv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2361" y="1620758"/>
            <a:ext cx="10767801" cy="860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0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Copy goes here.</a:t>
            </a:r>
          </a:p>
        </p:txBody>
      </p:sp>
    </p:spTree>
    <p:extLst>
      <p:ext uri="{BB962C8B-B14F-4D97-AF65-F5344CB8AC3E}">
        <p14:creationId xmlns:p14="http://schemas.microsoft.com/office/powerpoint/2010/main" val="621161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66049" y="2101540"/>
            <a:ext cx="4789339" cy="1939313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2133" b="0" i="0" baseline="0"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Copy goes here.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Voloratis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perrum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repuda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pelignis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consequos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exped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doluptae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niendi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plibusd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andero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et,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eatus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endus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doluptis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denisit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dolupis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soleser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ovidiorum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oditae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rerit</a:t>
            </a:r>
            <a:r>
              <a:rPr lang="en-US"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67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quatat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E1EC26-E0EB-994D-9291-8E17D6E4EDDA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2F44D6-71A3-114F-A69B-EFCC97718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90661"/>
            <a:ext cx="3361812" cy="2789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99B04B-69FA-9748-A64D-1E52D36BD989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6059849" y="838200"/>
            <a:ext cx="0" cy="4728117"/>
          </a:xfrm>
          <a:prstGeom prst="line">
            <a:avLst/>
          </a:prstGeom>
          <a:ln w="22225">
            <a:solidFill>
              <a:srgbClr val="A4D6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C13B7327-FD28-414B-B0BF-5F096B2B3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691" y="2179616"/>
            <a:ext cx="4479151" cy="178510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000" b="1">
                <a:solidFill>
                  <a:srgbClr val="003B5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Callout or Headline goes in this space.</a:t>
            </a:r>
          </a:p>
        </p:txBody>
      </p:sp>
    </p:spTree>
    <p:extLst>
      <p:ext uri="{BB962C8B-B14F-4D97-AF65-F5344CB8AC3E}">
        <p14:creationId xmlns:p14="http://schemas.microsoft.com/office/powerpoint/2010/main" val="64560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 with Half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9800" y="823154"/>
            <a:ext cx="4369301" cy="1497215"/>
          </a:xfrm>
          <a:prstGeom prst="rect">
            <a:avLst/>
          </a:prstGeom>
        </p:spPr>
        <p:txBody>
          <a:bodyPr anchor="b"/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516786" y="1"/>
            <a:ext cx="5675213" cy="629239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*Click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29798" y="2320369"/>
            <a:ext cx="4369303" cy="3437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 b="0" i="0" baseline="0"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Copy goes here.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F398-9815-4FB4-87C6-485D88FD7F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02B-2AF9-4850-BE4E-FC8FCB37C00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76346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with Caption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" y="1"/>
            <a:ext cx="12191999" cy="6292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i="1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	*Click to add full-size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23" y="6480387"/>
            <a:ext cx="3361812" cy="2789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719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240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2656483"/>
            <a:ext cx="10515600" cy="757130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8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add title.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24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147834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Click to edit Master title style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2" descr="Tag=AccentColor&#10;Flavor=Light&#10;Target=Bullets">
            <a:extLst>
              <a:ext uri="{FF2B5EF4-FFF2-40B4-BE49-F238E27FC236}">
                <a16:creationId xmlns:a16="http://schemas.microsoft.com/office/drawing/2014/main" id="{C768CCB8-0718-4D4E-8EE1-1D287550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3A8825-378F-41FE-A716-644287762A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1800" y="630936"/>
            <a:ext cx="7504113" cy="352044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E6B2055-B099-48CF-84C8-2AF6D56186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2816" y="4234252"/>
            <a:ext cx="3703320" cy="213969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ED74C29-FF8A-4470-8221-FD11E7FB7D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20" y="4233672"/>
            <a:ext cx="3703320" cy="213969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4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ction Divider_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2671872"/>
            <a:ext cx="10515600" cy="75713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algn="ctr">
              <a:defRPr sz="48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add title.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96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solidFill>
                <a:srgbClr val="00314C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92411" y="2591848"/>
            <a:ext cx="3186767" cy="167430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3733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Call out or title option page.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140273" y="1713284"/>
            <a:ext cx="7166999" cy="6463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4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140273" y="2637614"/>
            <a:ext cx="716699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3860801" y="949082"/>
            <a:ext cx="179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298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ection | Call Out and Copy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92411" y="2591848"/>
            <a:ext cx="3186767" cy="167430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3733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Call out or title option page.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140273" y="1682507"/>
            <a:ext cx="7166999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="1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b="1" i="0">
                <a:latin typeface="Verdana" charset="0"/>
                <a:ea typeface="Verdana" charset="0"/>
                <a:cs typeface="Verdana" charset="0"/>
              </a:defRPr>
            </a:lvl2pPr>
            <a:lvl3pPr>
              <a:defRPr b="1" i="0">
                <a:latin typeface="Verdana" charset="0"/>
                <a:ea typeface="Verdana" charset="0"/>
                <a:cs typeface="Verdana" charset="0"/>
              </a:defRPr>
            </a:lvl3pPr>
            <a:lvl4pPr>
              <a:defRPr b="1" i="0">
                <a:latin typeface="Verdana" charset="0"/>
                <a:ea typeface="Verdana" charset="0"/>
                <a:cs typeface="Verdana" charset="0"/>
              </a:defRPr>
            </a:lvl4pPr>
            <a:lvl5pPr>
              <a:defRPr b="1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Insert title here.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140273" y="2637614"/>
            <a:ext cx="7166999" cy="204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 i="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Body copy goes here.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0F112-B547-4041-A25D-59D26F57744E}"/>
              </a:ext>
            </a:extLst>
          </p:cNvPr>
          <p:cNvCxnSpPr/>
          <p:nvPr/>
        </p:nvCxnSpPr>
        <p:spPr>
          <a:xfrm>
            <a:off x="3860801" y="949082"/>
            <a:ext cx="1799" cy="46623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625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133600" y="1863923"/>
            <a:ext cx="7924803" cy="233910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5333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“Call out page for quotes or important statistics.”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18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_Quote or Statistic_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EAD8D8-DFA2-114E-B91D-06C945A623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6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133600" y="1863923"/>
            <a:ext cx="7924803" cy="233910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5333" b="1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“Call out page for quotes or important statistics.”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65A8B-30AD-0649-8484-B40F84995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19" y="6382303"/>
            <a:ext cx="3291840" cy="2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50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0E3B-D065-4000-A0E3-60212760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9E728-157C-44D9-9B9F-01E01B08F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4A5B32-6D5E-4D44-94BE-E9F25E331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14CFA-86D8-43C1-8B59-CB5C38F3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CF398-9815-4FB4-87C6-485D88FD7F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67D8E-5677-4FBF-BF5E-D3DC7595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4CAF-2672-46F4-9290-D911ABB5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02B-2AF9-4850-BE4E-FC8FCB37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29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 userDrawn="1"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49945"/>
            <a:ext cx="10156179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518303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8D3D9-3A45-4789-A290-50859ADEA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295D8-D65A-4013-9F94-84758F769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40F06-BC7B-4DE7-93BC-C13C79156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52FB-4457-44AB-9EC8-15159E04421F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9FDAD-5829-4C12-9010-F214F45E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6BB97-503A-4F8E-B2BF-D277FF88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DE77A-4DD0-451C-BB44-9BC1C814F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89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90A03-8871-46F6-B527-27A279CA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C0DC8A-3006-4A75-A9BA-FCA96D2C3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603504"/>
            <a:ext cx="11292840" cy="355701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0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8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AD7E45-24A5-4020-858E-57CFA095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213B6D-04F4-4E9D-AD86-E50884CB4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DB8B62-62C2-4723-85AF-F5D87B489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329640-D9D1-44D4-8E40-04E753A2B8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49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5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martArt Placeholder 14">
            <a:extLst>
              <a:ext uri="{FF2B5EF4-FFF2-40B4-BE49-F238E27FC236}">
                <a16:creationId xmlns:a16="http://schemas.microsoft.com/office/drawing/2014/main" id="{1A07AFA2-B97F-4965-B3E3-0399F8696B9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76263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6" name="SmartArt Placeholder 14">
            <a:extLst>
              <a:ext uri="{FF2B5EF4-FFF2-40B4-BE49-F238E27FC236}">
                <a16:creationId xmlns:a16="http://schemas.microsoft.com/office/drawing/2014/main" id="{FBD83F25-25EA-4FCB-9180-B7567885BE7A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486759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7" name="SmartArt Placeholder 14">
            <a:extLst>
              <a:ext uri="{FF2B5EF4-FFF2-40B4-BE49-F238E27FC236}">
                <a16:creationId xmlns:a16="http://schemas.microsoft.com/office/drawing/2014/main" id="{C19AF1FD-578A-4AC1-8006-BF395C098188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397255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8" name="SmartArt Placeholder 14">
            <a:extLst>
              <a:ext uri="{FF2B5EF4-FFF2-40B4-BE49-F238E27FC236}">
                <a16:creationId xmlns:a16="http://schemas.microsoft.com/office/drawing/2014/main" id="{A30FAB41-D651-4537-9674-A090F9541E38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9307750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FF70985-87A5-4813-BB21-CD7973294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263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F30C930-1919-4A13-98BD-6CB6119CC1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894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6E4126AC-7681-4156-8274-2A6414894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7128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03485ED-1755-41FA-942B-ED95B3913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6759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2AFEFC9-586E-4B97-AD51-F02AC6AC6A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7624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94B1769-BE23-4EBA-A0DA-9A01476DAC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255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9A7362AB-6137-4C5C-9219-392C3875AD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8119" y="4957131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DA6F45F2-E17A-4027-AAA9-B9B703C26A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7750" y="5461004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8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3200400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2343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2341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F00371C-297D-40EF-8A7B-A4A10A3E0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C654D6-9180-439B-AA80-A486173B74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3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78C165-B12A-4B46-AC7E-8E730F42CBBA}"/>
              </a:ext>
            </a:extLst>
          </p:cNvPr>
          <p:cNvCxnSpPr>
            <a:cxnSpLocks/>
          </p:cNvCxnSpPr>
          <p:nvPr userDrawn="1"/>
        </p:nvCxnSpPr>
        <p:spPr>
          <a:xfrm>
            <a:off x="4241830" y="495574"/>
            <a:ext cx="3703320" cy="0"/>
          </a:xfrm>
          <a:prstGeom prst="line">
            <a:avLst/>
          </a:prstGeom>
          <a:ln w="825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5F2DE1-F272-49DD-84C1-C2FB82B723E3}"/>
              </a:ext>
            </a:extLst>
          </p:cNvPr>
          <p:cNvCxnSpPr>
            <a:cxnSpLocks/>
          </p:cNvCxnSpPr>
          <p:nvPr userDrawn="1"/>
        </p:nvCxnSpPr>
        <p:spPr>
          <a:xfrm>
            <a:off x="8042147" y="495574"/>
            <a:ext cx="3703320" cy="0"/>
          </a:xfrm>
          <a:prstGeom prst="line">
            <a:avLst/>
          </a:prstGeom>
          <a:ln w="82550" cap="flat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0BB053-86D6-405E-A719-7B6EF23E7207}"/>
              </a:ext>
            </a:extLst>
          </p:cNvPr>
          <p:cNvCxnSpPr>
            <a:cxnSpLocks/>
          </p:cNvCxnSpPr>
          <p:nvPr userDrawn="1"/>
        </p:nvCxnSpPr>
        <p:spPr>
          <a:xfrm>
            <a:off x="437009" y="495574"/>
            <a:ext cx="3703320" cy="0"/>
          </a:xfrm>
          <a:prstGeom prst="line">
            <a:avLst/>
          </a:prstGeom>
          <a:ln w="82550" cap="flat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7" r:id="rId3"/>
    <p:sldLayoutId id="2147483780" r:id="rId4"/>
    <p:sldLayoutId id="2147483764" r:id="rId5"/>
    <p:sldLayoutId id="2147483783" r:id="rId6"/>
    <p:sldLayoutId id="2147483784" r:id="rId7"/>
    <p:sldLayoutId id="2147483767" r:id="rId8"/>
    <p:sldLayoutId id="2147483782" r:id="rId9"/>
    <p:sldLayoutId id="2147483778" r:id="rId10"/>
    <p:sldLayoutId id="2147483779" r:id="rId11"/>
    <p:sldLayoutId id="2147483765" r:id="rId12"/>
    <p:sldLayoutId id="2147483766" r:id="rId13"/>
    <p:sldLayoutId id="2147483769" r:id="rId14"/>
    <p:sldLayoutId id="2147483770" r:id="rId15"/>
    <p:sldLayoutId id="2147483771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CF398-9815-4FB4-87C6-485D88FD7F48}" type="datetimeFigureOut">
              <a:rPr lang="en-US" smtClean="0"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4402B-2AF9-4850-BE4E-FC8FCB37C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6.sv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59453A-78E9-42AE-AE23-C9D218CBC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92766"/>
            <a:ext cx="10993549" cy="1881809"/>
          </a:xfrm>
        </p:spPr>
        <p:txBody>
          <a:bodyPr>
            <a:normAutofit/>
          </a:bodyPr>
          <a:lstStyle/>
          <a:p>
            <a:r>
              <a:rPr lang="en-US" sz="4000" dirty="0"/>
              <a:t>Programs to help the population you serve,  </a:t>
            </a:r>
            <a:r>
              <a:rPr lang="en-US" sz="4000" dirty="0">
                <a:solidFill>
                  <a:srgbClr val="3E6476"/>
                </a:solidFill>
              </a:rPr>
              <a:t>achieve metabolic health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39AF166-E191-409C-98AE-C2A47C576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018171"/>
            <a:ext cx="10993546" cy="512994"/>
          </a:xfrm>
        </p:spPr>
        <p:txBody>
          <a:bodyPr>
            <a:normAutofit/>
          </a:bodyPr>
          <a:lstStyle/>
          <a:p>
            <a:r>
              <a:rPr lang="en-US" sz="2400" dirty="0"/>
              <a:t>Tony Hampton, MD, MBA, CPE, ABOM</a:t>
            </a:r>
          </a:p>
        </p:txBody>
      </p:sp>
      <p:pic>
        <p:nvPicPr>
          <p:cNvPr id="1026" name="Picture 2" descr="Addressing health care disparities Speakers advocate for greater inclusion  | VCU Health">
            <a:extLst>
              <a:ext uri="{FF2B5EF4-FFF2-40B4-BE49-F238E27FC236}">
                <a16:creationId xmlns:a16="http://schemas.microsoft.com/office/drawing/2014/main" id="{D38091FC-EC64-4793-BDA6-5A11FCB0CC0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1" b="2814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4">
            <a:extLst>
              <a:ext uri="{FF2B5EF4-FFF2-40B4-BE49-F238E27FC236}">
                <a16:creationId xmlns:a16="http://schemas.microsoft.com/office/drawing/2014/main" id="{C9D57247-CABC-4515-B00B-67EE9BD969E6}"/>
              </a:ext>
            </a:extLst>
          </p:cNvPr>
          <p:cNvSpPr txBox="1">
            <a:spLocks/>
          </p:cNvSpPr>
          <p:nvPr/>
        </p:nvSpPr>
        <p:spPr>
          <a:xfrm>
            <a:off x="581191" y="2358884"/>
            <a:ext cx="10993546" cy="574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Chair Outreach Committee, Society of Metabolic Health Practitioners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37F9D-6913-4893-98A8-49C2FE951E32}"/>
              </a:ext>
            </a:extLst>
          </p:cNvPr>
          <p:cNvSpPr/>
          <p:nvPr/>
        </p:nvSpPr>
        <p:spPr>
          <a:xfrm>
            <a:off x="339808" y="5819489"/>
            <a:ext cx="11404135" cy="5727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EA57681-CA25-4F19-BF32-009C8D0C2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1" y="5818335"/>
            <a:ext cx="2098196" cy="586020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943A9E48-3F4D-4AD0-9ABB-79ACD0550A07}"/>
              </a:ext>
            </a:extLst>
          </p:cNvPr>
          <p:cNvSpPr txBox="1">
            <a:spLocks/>
          </p:cNvSpPr>
          <p:nvPr/>
        </p:nvSpPr>
        <p:spPr>
          <a:xfrm>
            <a:off x="2740191" y="5814818"/>
            <a:ext cx="8885346" cy="574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rgbClr val="3E5C6F"/>
                </a:solidFill>
              </a:rPr>
              <a:t>Grand Rounds: </a:t>
            </a:r>
            <a:r>
              <a:rPr lang="en-US" sz="1500" dirty="0">
                <a:solidFill>
                  <a:srgbClr val="3E5C6F"/>
                </a:solidFill>
              </a:rPr>
              <a:t>Comprehensive Lecture Series on the Science and Clinical Application of Metabolic Medicine</a:t>
            </a:r>
          </a:p>
        </p:txBody>
      </p:sp>
    </p:spTree>
    <p:extLst>
      <p:ext uri="{BB962C8B-B14F-4D97-AF65-F5344CB8AC3E}">
        <p14:creationId xmlns:p14="http://schemas.microsoft.com/office/powerpoint/2010/main" val="103975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2EE9-F20D-471F-A318-1CE24D36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B87E5-61F0-4143-AF35-F605C1E22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089" y="858869"/>
            <a:ext cx="7430889" cy="549780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200" dirty="0"/>
              <a:t>Metformin, intensive lifestyle modification delayed or prevented Type 2 diabetes vs. placebo</a:t>
            </a:r>
          </a:p>
          <a:p>
            <a:pPr marL="1142983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Placebo: 11% per year incidence</a:t>
            </a:r>
          </a:p>
          <a:p>
            <a:pPr marL="1142983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Metformin: 7.8% per year incidence</a:t>
            </a:r>
            <a:r>
              <a:rPr lang="en-US" sz="2400" dirty="0"/>
              <a:t>*</a:t>
            </a:r>
            <a:endParaRPr lang="en-US" sz="2800" dirty="0"/>
          </a:p>
          <a:p>
            <a:pPr marL="1142983" lvl="1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ED8428"/>
                </a:solidFill>
              </a:rPr>
              <a:t>Lifestyle intervention: 4.8% per year incidence</a:t>
            </a:r>
            <a:r>
              <a:rPr lang="en-US" sz="2400" dirty="0"/>
              <a:t>*</a:t>
            </a:r>
            <a:endParaRPr lang="en-US" sz="2800" b="1" dirty="0">
              <a:solidFill>
                <a:srgbClr val="00B0F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Risk reduction</a:t>
            </a:r>
          </a:p>
          <a:p>
            <a:pPr marL="1142983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30% by Metformin</a:t>
            </a:r>
          </a:p>
          <a:p>
            <a:pPr marL="1142983" lvl="1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ED8428"/>
                </a:solidFill>
              </a:rPr>
              <a:t>58% by Lifestyle</a:t>
            </a:r>
          </a:p>
          <a:p>
            <a:pPr marL="1142983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39% Lifestyle vs Metformin</a:t>
            </a:r>
          </a:p>
          <a:p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58E3F-313C-496F-90CC-0278AF057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DPP: Metformin Intervention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F7245-F2DB-4989-9CD2-A6D9F140B37A}"/>
              </a:ext>
            </a:extLst>
          </p:cNvPr>
          <p:cNvSpPr txBox="1"/>
          <p:nvPr/>
        </p:nvSpPr>
        <p:spPr>
          <a:xfrm>
            <a:off x="476160" y="5833457"/>
            <a:ext cx="3483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New England Journal of Medicine (2002)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C0610-C5CB-4E7E-84C4-93F33E75C9DE}"/>
              </a:ext>
            </a:extLst>
          </p:cNvPr>
          <p:cNvSpPr txBox="1"/>
          <p:nvPr/>
        </p:nvSpPr>
        <p:spPr>
          <a:xfrm>
            <a:off x="442674" y="5530268"/>
            <a:ext cx="171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ED8428"/>
                </a:solidFill>
              </a:rPr>
              <a:t>* P&lt;0.001 vs placebo</a:t>
            </a:r>
          </a:p>
        </p:txBody>
      </p:sp>
    </p:spTree>
    <p:extLst>
      <p:ext uri="{BB962C8B-B14F-4D97-AF65-F5344CB8AC3E}">
        <p14:creationId xmlns:p14="http://schemas.microsoft.com/office/powerpoint/2010/main" val="328860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489-FC73-422D-B916-0D61046F5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600526"/>
          </a:xfrm>
        </p:spPr>
        <p:txBody>
          <a:bodyPr>
            <a:normAutofit/>
          </a:bodyPr>
          <a:lstStyle/>
          <a:p>
            <a:r>
              <a:rPr lang="en-US" sz="4000" dirty="0"/>
              <a:t>The importance of diet </a:t>
            </a:r>
            <a:br>
              <a:rPr lang="en-US" sz="4000" dirty="0"/>
            </a:br>
            <a:r>
              <a:rPr lang="en-US" sz="4000" dirty="0"/>
              <a:t>on metabolic health</a:t>
            </a:r>
          </a:p>
        </p:txBody>
      </p:sp>
      <p:pic>
        <p:nvPicPr>
          <p:cNvPr id="4102" name="Picture 6" descr="Plant-Based Diet Benefits Black Health">
            <a:extLst>
              <a:ext uri="{FF2B5EF4-FFF2-40B4-BE49-F238E27FC236}">
                <a16:creationId xmlns:a16="http://schemas.microsoft.com/office/drawing/2014/main" id="{BF41C3F5-4DBD-49F6-B325-CFF52410DCE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 b="34496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477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DE4E-F7AF-4563-B6F4-DD8C6898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09" y="673391"/>
            <a:ext cx="3160331" cy="1722419"/>
          </a:xfrm>
        </p:spPr>
        <p:txBody>
          <a:bodyPr anchor="b">
            <a:normAutofit/>
          </a:bodyPr>
          <a:lstStyle/>
          <a:p>
            <a:r>
              <a:rPr lang="en-US" sz="3200" dirty="0"/>
              <a:t>Keto intervention: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208A01F-DCCA-E979-35DA-63BB3B49C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910" y="2576595"/>
            <a:ext cx="3486902" cy="300139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Impact on Metabolic Syndrome Markers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ED8428"/>
                </a:solidFill>
                <a:latin typeface="+mj-lt"/>
              </a:rPr>
              <a:t>Keto diets are more likely to effect global improvement in markers of metabolic syndrome</a:t>
            </a:r>
            <a:endParaRPr lang="en-US" sz="2800" dirty="0">
              <a:solidFill>
                <a:srgbClr val="ED8428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1FB9848-3788-4A43-A972-E2E8C217E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13759" r="6224" b="9799"/>
          <a:stretch/>
        </p:blipFill>
        <p:spPr bwMode="auto">
          <a:xfrm>
            <a:off x="4254759" y="1435865"/>
            <a:ext cx="7645766" cy="398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E5A380-07C9-4E29-A7CE-A1A9416FF2EC}"/>
              </a:ext>
            </a:extLst>
          </p:cNvPr>
          <p:cNvSpPr txBox="1"/>
          <p:nvPr/>
        </p:nvSpPr>
        <p:spPr>
          <a:xfrm>
            <a:off x="574909" y="6030720"/>
            <a:ext cx="2370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Forsythe et al (2008)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49388B-0589-413D-9D3E-9F380F302867}"/>
              </a:ext>
            </a:extLst>
          </p:cNvPr>
          <p:cNvSpPr txBox="1"/>
          <p:nvPr/>
        </p:nvSpPr>
        <p:spPr>
          <a:xfrm>
            <a:off x="4952499" y="5666533"/>
            <a:ext cx="694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Results after 3 months in 40 subjects with metabolic syndrome randomized to either a low carb or low-fat diet</a:t>
            </a:r>
          </a:p>
        </p:txBody>
      </p:sp>
    </p:spTree>
    <p:extLst>
      <p:ext uri="{BB962C8B-B14F-4D97-AF65-F5344CB8AC3E}">
        <p14:creationId xmlns:p14="http://schemas.microsoft.com/office/powerpoint/2010/main" val="885657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DE4E-F7AF-4563-B6F4-DD8C6898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4" y="495299"/>
            <a:ext cx="3643746" cy="1273897"/>
          </a:xfrm>
        </p:spPr>
        <p:txBody>
          <a:bodyPr anchor="b">
            <a:normAutofit/>
          </a:bodyPr>
          <a:lstStyle/>
          <a:p>
            <a:r>
              <a:rPr lang="en-US" sz="3600" dirty="0"/>
              <a:t>Keto intervention:</a:t>
            </a:r>
          </a:p>
        </p:txBody>
      </p:sp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D1731D66-B51C-448A-819E-6F5F28CB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8" y="1814805"/>
            <a:ext cx="4480969" cy="486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preview">
            <a:extLst>
              <a:ext uri="{FF2B5EF4-FFF2-40B4-BE49-F238E27FC236}">
                <a16:creationId xmlns:a16="http://schemas.microsoft.com/office/drawing/2014/main" id="{BD81C61D-6764-457F-BFEB-FEB2984D7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2" r="7707"/>
          <a:stretch/>
        </p:blipFill>
        <p:spPr bwMode="auto">
          <a:xfrm>
            <a:off x="5273154" y="4286039"/>
            <a:ext cx="6269992" cy="18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preview">
            <a:extLst>
              <a:ext uri="{FF2B5EF4-FFF2-40B4-BE49-F238E27FC236}">
                <a16:creationId xmlns:a16="http://schemas.microsoft.com/office/drawing/2014/main" id="{E29DBC81-2471-4C96-BF88-EB6A02E1C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65"/>
          <a:stretch/>
        </p:blipFill>
        <p:spPr bwMode="auto">
          <a:xfrm>
            <a:off x="6310477" y="685757"/>
            <a:ext cx="4521469" cy="344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E4039A-8334-4C52-920E-65719F194B78}"/>
              </a:ext>
            </a:extLst>
          </p:cNvPr>
          <p:cNvSpPr/>
          <p:nvPr/>
        </p:nvSpPr>
        <p:spPr>
          <a:xfrm>
            <a:off x="5374754" y="4244907"/>
            <a:ext cx="6172200" cy="1968467"/>
          </a:xfrm>
          <a:custGeom>
            <a:avLst/>
            <a:gdLst>
              <a:gd name="connsiteX0" fmla="*/ 0 w 6172200"/>
              <a:gd name="connsiteY0" fmla="*/ 328084 h 1968467"/>
              <a:gd name="connsiteX1" fmla="*/ 328084 w 6172200"/>
              <a:gd name="connsiteY1" fmla="*/ 0 h 1968467"/>
              <a:gd name="connsiteX2" fmla="*/ 1127909 w 6172200"/>
              <a:gd name="connsiteY2" fmla="*/ 0 h 1968467"/>
              <a:gd name="connsiteX3" fmla="*/ 1817413 w 6172200"/>
              <a:gd name="connsiteY3" fmla="*/ 0 h 1968467"/>
              <a:gd name="connsiteX4" fmla="*/ 2451756 w 6172200"/>
              <a:gd name="connsiteY4" fmla="*/ 0 h 1968467"/>
              <a:gd name="connsiteX5" fmla="*/ 2975779 w 6172200"/>
              <a:gd name="connsiteY5" fmla="*/ 0 h 1968467"/>
              <a:gd name="connsiteX6" fmla="*/ 3775604 w 6172200"/>
              <a:gd name="connsiteY6" fmla="*/ 0 h 1968467"/>
              <a:gd name="connsiteX7" fmla="*/ 4520268 w 6172200"/>
              <a:gd name="connsiteY7" fmla="*/ 0 h 1968467"/>
              <a:gd name="connsiteX8" fmla="*/ 5209772 w 6172200"/>
              <a:gd name="connsiteY8" fmla="*/ 0 h 1968467"/>
              <a:gd name="connsiteX9" fmla="*/ 5844116 w 6172200"/>
              <a:gd name="connsiteY9" fmla="*/ 0 h 1968467"/>
              <a:gd name="connsiteX10" fmla="*/ 6172200 w 6172200"/>
              <a:gd name="connsiteY10" fmla="*/ 328084 h 1968467"/>
              <a:gd name="connsiteX11" fmla="*/ 6172200 w 6172200"/>
              <a:gd name="connsiteY11" fmla="*/ 957988 h 1968467"/>
              <a:gd name="connsiteX12" fmla="*/ 6172200 w 6172200"/>
              <a:gd name="connsiteY12" fmla="*/ 1640383 h 1968467"/>
              <a:gd name="connsiteX13" fmla="*/ 5844116 w 6172200"/>
              <a:gd name="connsiteY13" fmla="*/ 1968467 h 1968467"/>
              <a:gd name="connsiteX14" fmla="*/ 5320093 w 6172200"/>
              <a:gd name="connsiteY14" fmla="*/ 1968467 h 1968467"/>
              <a:gd name="connsiteX15" fmla="*/ 4630589 w 6172200"/>
              <a:gd name="connsiteY15" fmla="*/ 1968467 h 1968467"/>
              <a:gd name="connsiteX16" fmla="*/ 3830764 w 6172200"/>
              <a:gd name="connsiteY16" fmla="*/ 1968467 h 1968467"/>
              <a:gd name="connsiteX17" fmla="*/ 3086100 w 6172200"/>
              <a:gd name="connsiteY17" fmla="*/ 1968467 h 1968467"/>
              <a:gd name="connsiteX18" fmla="*/ 2396596 w 6172200"/>
              <a:gd name="connsiteY18" fmla="*/ 1968467 h 1968467"/>
              <a:gd name="connsiteX19" fmla="*/ 1817413 w 6172200"/>
              <a:gd name="connsiteY19" fmla="*/ 1968467 h 1968467"/>
              <a:gd name="connsiteX20" fmla="*/ 1293390 w 6172200"/>
              <a:gd name="connsiteY20" fmla="*/ 1968467 h 1968467"/>
              <a:gd name="connsiteX21" fmla="*/ 328084 w 6172200"/>
              <a:gd name="connsiteY21" fmla="*/ 1968467 h 1968467"/>
              <a:gd name="connsiteX22" fmla="*/ 0 w 6172200"/>
              <a:gd name="connsiteY22" fmla="*/ 1640383 h 1968467"/>
              <a:gd name="connsiteX23" fmla="*/ 0 w 6172200"/>
              <a:gd name="connsiteY23" fmla="*/ 971111 h 1968467"/>
              <a:gd name="connsiteX24" fmla="*/ 0 w 6172200"/>
              <a:gd name="connsiteY24" fmla="*/ 328084 h 196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172200" h="1968467" extrusionOk="0">
                <a:moveTo>
                  <a:pt x="0" y="328084"/>
                </a:moveTo>
                <a:cubicBezTo>
                  <a:pt x="9283" y="167230"/>
                  <a:pt x="152187" y="3018"/>
                  <a:pt x="328084" y="0"/>
                </a:cubicBezTo>
                <a:cubicBezTo>
                  <a:pt x="687407" y="34332"/>
                  <a:pt x="833526" y="22049"/>
                  <a:pt x="1127909" y="0"/>
                </a:cubicBezTo>
                <a:cubicBezTo>
                  <a:pt x="1422292" y="-22049"/>
                  <a:pt x="1553038" y="-28251"/>
                  <a:pt x="1817413" y="0"/>
                </a:cubicBezTo>
                <a:cubicBezTo>
                  <a:pt x="2081788" y="28251"/>
                  <a:pt x="2171724" y="-34"/>
                  <a:pt x="2451756" y="0"/>
                </a:cubicBezTo>
                <a:cubicBezTo>
                  <a:pt x="2731788" y="34"/>
                  <a:pt x="2792619" y="-16730"/>
                  <a:pt x="2975779" y="0"/>
                </a:cubicBezTo>
                <a:cubicBezTo>
                  <a:pt x="3158939" y="16730"/>
                  <a:pt x="3446516" y="-24474"/>
                  <a:pt x="3775604" y="0"/>
                </a:cubicBezTo>
                <a:cubicBezTo>
                  <a:pt x="4104693" y="24474"/>
                  <a:pt x="4299190" y="-37041"/>
                  <a:pt x="4520268" y="0"/>
                </a:cubicBezTo>
                <a:cubicBezTo>
                  <a:pt x="4741346" y="37041"/>
                  <a:pt x="4990685" y="-19355"/>
                  <a:pt x="5209772" y="0"/>
                </a:cubicBezTo>
                <a:cubicBezTo>
                  <a:pt x="5428859" y="19355"/>
                  <a:pt x="5677237" y="-15755"/>
                  <a:pt x="5844116" y="0"/>
                </a:cubicBezTo>
                <a:cubicBezTo>
                  <a:pt x="6045900" y="-25297"/>
                  <a:pt x="6205178" y="140536"/>
                  <a:pt x="6172200" y="328084"/>
                </a:cubicBezTo>
                <a:cubicBezTo>
                  <a:pt x="6183330" y="548748"/>
                  <a:pt x="6144842" y="743977"/>
                  <a:pt x="6172200" y="957988"/>
                </a:cubicBezTo>
                <a:cubicBezTo>
                  <a:pt x="6199558" y="1171999"/>
                  <a:pt x="6190481" y="1446750"/>
                  <a:pt x="6172200" y="1640383"/>
                </a:cubicBezTo>
                <a:cubicBezTo>
                  <a:pt x="6169131" y="1816230"/>
                  <a:pt x="6012984" y="1958346"/>
                  <a:pt x="5844116" y="1968467"/>
                </a:cubicBezTo>
                <a:cubicBezTo>
                  <a:pt x="5647352" y="1973334"/>
                  <a:pt x="5485744" y="1974990"/>
                  <a:pt x="5320093" y="1968467"/>
                </a:cubicBezTo>
                <a:cubicBezTo>
                  <a:pt x="5154442" y="1961944"/>
                  <a:pt x="4858070" y="1997145"/>
                  <a:pt x="4630589" y="1968467"/>
                </a:cubicBezTo>
                <a:cubicBezTo>
                  <a:pt x="4403108" y="1939789"/>
                  <a:pt x="4065061" y="1934409"/>
                  <a:pt x="3830764" y="1968467"/>
                </a:cubicBezTo>
                <a:cubicBezTo>
                  <a:pt x="3596468" y="2002525"/>
                  <a:pt x="3277721" y="1944239"/>
                  <a:pt x="3086100" y="1968467"/>
                </a:cubicBezTo>
                <a:cubicBezTo>
                  <a:pt x="2894479" y="1992695"/>
                  <a:pt x="2571919" y="1947581"/>
                  <a:pt x="2396596" y="1968467"/>
                </a:cubicBezTo>
                <a:cubicBezTo>
                  <a:pt x="2221273" y="1989353"/>
                  <a:pt x="2052340" y="1988117"/>
                  <a:pt x="1817413" y="1968467"/>
                </a:cubicBezTo>
                <a:cubicBezTo>
                  <a:pt x="1582486" y="1948817"/>
                  <a:pt x="1424130" y="1945592"/>
                  <a:pt x="1293390" y="1968467"/>
                </a:cubicBezTo>
                <a:cubicBezTo>
                  <a:pt x="1162650" y="1991342"/>
                  <a:pt x="708377" y="1999688"/>
                  <a:pt x="328084" y="1968467"/>
                </a:cubicBezTo>
                <a:cubicBezTo>
                  <a:pt x="184963" y="1953190"/>
                  <a:pt x="-28686" y="1831662"/>
                  <a:pt x="0" y="1640383"/>
                </a:cubicBezTo>
                <a:cubicBezTo>
                  <a:pt x="29497" y="1485367"/>
                  <a:pt x="-33252" y="1147696"/>
                  <a:pt x="0" y="971111"/>
                </a:cubicBezTo>
                <a:cubicBezTo>
                  <a:pt x="33252" y="794526"/>
                  <a:pt x="-17701" y="583183"/>
                  <a:pt x="0" y="328084"/>
                </a:cubicBezTo>
                <a:close/>
              </a:path>
            </a:pathLst>
          </a:custGeom>
          <a:noFill/>
          <a:ln w="38100">
            <a:solidFill>
              <a:srgbClr val="ED8428"/>
            </a:solidFill>
            <a:extLst>
              <a:ext uri="{C807C97D-BFC1-408E-A445-0C87EB9F89A2}">
                <ask:lineSketchStyleProps xmlns:ask="http://schemas.microsoft.com/office/drawing/2018/sketchyshapes" sd="35960136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38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AB5EC7-AF54-4856-A45B-485AA36EEBCC}"/>
              </a:ext>
            </a:extLst>
          </p:cNvPr>
          <p:cNvSpPr/>
          <p:nvPr/>
        </p:nvSpPr>
        <p:spPr>
          <a:xfrm>
            <a:off x="4253218" y="1131396"/>
            <a:ext cx="7846503" cy="4984178"/>
          </a:xfrm>
          <a:prstGeom prst="rect">
            <a:avLst/>
          </a:prstGeom>
          <a:solidFill>
            <a:srgbClr val="4D8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8DE4E-F7AF-4563-B6F4-DD8C6898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09" y="673391"/>
            <a:ext cx="3160331" cy="1722419"/>
          </a:xfrm>
        </p:spPr>
        <p:txBody>
          <a:bodyPr anchor="b">
            <a:normAutofit/>
          </a:bodyPr>
          <a:lstStyle/>
          <a:p>
            <a:r>
              <a:rPr lang="en-US" sz="3200" dirty="0"/>
              <a:t>Low carb VS low fat: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208A01F-DCCA-E979-35DA-63BB3B49C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910" y="2576595"/>
            <a:ext cx="3486902" cy="300139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Randomized Control Trials</a:t>
            </a:r>
          </a:p>
          <a:p>
            <a:endParaRPr lang="en-US" sz="2800" dirty="0"/>
          </a:p>
          <a:p>
            <a:r>
              <a:rPr lang="en-US" sz="2600" dirty="0">
                <a:solidFill>
                  <a:srgbClr val="ED8428"/>
                </a:solidFill>
                <a:latin typeface="+mj-lt"/>
              </a:rPr>
              <a:t>Comparison of Low Carb Diets of &lt;130g Carbohydrates/Day        to Low Fat Diets of &lt;35% fat of total calories</a:t>
            </a:r>
          </a:p>
        </p:txBody>
      </p:sp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C66C55AE-F3AA-42A0-A76E-65E31836C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21641" r="2521" b="65653"/>
          <a:stretch/>
        </p:blipFill>
        <p:spPr bwMode="auto">
          <a:xfrm>
            <a:off x="4215190" y="1131396"/>
            <a:ext cx="7909698" cy="65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2E59B6-DCD5-49FE-BFF2-90EE458C807A}"/>
              </a:ext>
            </a:extLst>
          </p:cNvPr>
          <p:cNvSpPr txBox="1"/>
          <p:nvPr/>
        </p:nvSpPr>
        <p:spPr>
          <a:xfrm>
            <a:off x="574909" y="6030720"/>
            <a:ext cx="2861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SOURCE: Public Health Collaboration</a:t>
            </a:r>
          </a:p>
        </p:txBody>
      </p:sp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7E88442B-B503-44D2-BF2F-E329B093E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1" t="37277" r="14552" b="13603"/>
          <a:stretch/>
        </p:blipFill>
        <p:spPr bwMode="auto">
          <a:xfrm>
            <a:off x="5291240" y="1778373"/>
            <a:ext cx="6361605" cy="38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preview">
            <a:extLst>
              <a:ext uri="{FF2B5EF4-FFF2-40B4-BE49-F238E27FC236}">
                <a16:creationId xmlns:a16="http://schemas.microsoft.com/office/drawing/2014/main" id="{E449ABC4-49A8-41C2-97CC-EB60F6AD6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87293" r="2521"/>
          <a:stretch/>
        </p:blipFill>
        <p:spPr bwMode="auto">
          <a:xfrm>
            <a:off x="4215190" y="5577987"/>
            <a:ext cx="7909698" cy="6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769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DDF4-5E5F-4266-BD01-618D384D0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535239"/>
            <a:ext cx="10993549" cy="1475013"/>
          </a:xfrm>
        </p:spPr>
        <p:txBody>
          <a:bodyPr anchor="ctr" anchorCtr="0">
            <a:normAutofit/>
          </a:bodyPr>
          <a:lstStyle/>
          <a:p>
            <a:r>
              <a:rPr lang="en-US" sz="4000" dirty="0"/>
              <a:t>Dietary guidelines do </a:t>
            </a:r>
            <a:r>
              <a:rPr lang="en-US" sz="4000" u="sng" dirty="0"/>
              <a:t>not</a:t>
            </a:r>
            <a:r>
              <a:rPr lang="en-US" sz="4000" dirty="0"/>
              <a:t> address chronic health issues</a:t>
            </a:r>
          </a:p>
        </p:txBody>
      </p:sp>
      <p:pic>
        <p:nvPicPr>
          <p:cNvPr id="8" name="Picture 2" descr="Image preview">
            <a:extLst>
              <a:ext uri="{FF2B5EF4-FFF2-40B4-BE49-F238E27FC236}">
                <a16:creationId xmlns:a16="http://schemas.microsoft.com/office/drawing/2014/main" id="{AF20E3E7-57CE-4148-B4FB-D0DEC6269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28613" r="11160" b="283"/>
          <a:stretch/>
        </p:blipFill>
        <p:spPr bwMode="auto">
          <a:xfrm>
            <a:off x="454714" y="3002833"/>
            <a:ext cx="4232108" cy="278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A3185AF6-5F0C-43DE-834F-EC1E303E7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82" b="86167"/>
          <a:stretch/>
        </p:blipFill>
        <p:spPr bwMode="auto">
          <a:xfrm>
            <a:off x="454714" y="2199077"/>
            <a:ext cx="2967259" cy="8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preview">
            <a:extLst>
              <a:ext uri="{FF2B5EF4-FFF2-40B4-BE49-F238E27FC236}">
                <a16:creationId xmlns:a16="http://schemas.microsoft.com/office/drawing/2014/main" id="{0677B90D-16DF-4CB3-953E-371F58CCE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r="4874" b="9142"/>
          <a:stretch/>
        </p:blipFill>
        <p:spPr bwMode="auto">
          <a:xfrm>
            <a:off x="5059348" y="2084182"/>
            <a:ext cx="6960484" cy="419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C7C204-AB46-4310-8AE9-E59D62270C9D}"/>
              </a:ext>
            </a:extLst>
          </p:cNvPr>
          <p:cNvCxnSpPr/>
          <p:nvPr/>
        </p:nvCxnSpPr>
        <p:spPr>
          <a:xfrm>
            <a:off x="8707423" y="3693907"/>
            <a:ext cx="3076575" cy="0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CA37CE-1F48-4CB5-A300-21DBDBE414EE}"/>
              </a:ext>
            </a:extLst>
          </p:cNvPr>
          <p:cNvCxnSpPr>
            <a:cxnSpLocks/>
          </p:cNvCxnSpPr>
          <p:nvPr/>
        </p:nvCxnSpPr>
        <p:spPr>
          <a:xfrm>
            <a:off x="5268898" y="4227307"/>
            <a:ext cx="628650" cy="0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3A8A32-41F2-4CDB-A3E5-5637058FFFB9}"/>
              </a:ext>
            </a:extLst>
          </p:cNvPr>
          <p:cNvSpPr/>
          <p:nvPr/>
        </p:nvSpPr>
        <p:spPr>
          <a:xfrm>
            <a:off x="5145073" y="5379832"/>
            <a:ext cx="6572250" cy="942929"/>
          </a:xfrm>
          <a:custGeom>
            <a:avLst/>
            <a:gdLst>
              <a:gd name="connsiteX0" fmla="*/ 0 w 6572250"/>
              <a:gd name="connsiteY0" fmla="*/ 157158 h 942929"/>
              <a:gd name="connsiteX1" fmla="*/ 157158 w 6572250"/>
              <a:gd name="connsiteY1" fmla="*/ 0 h 942929"/>
              <a:gd name="connsiteX2" fmla="*/ 727325 w 6572250"/>
              <a:gd name="connsiteY2" fmla="*/ 0 h 942929"/>
              <a:gd name="connsiteX3" fmla="*/ 1234913 w 6572250"/>
              <a:gd name="connsiteY3" fmla="*/ 0 h 942929"/>
              <a:gd name="connsiteX4" fmla="*/ 1805081 w 6572250"/>
              <a:gd name="connsiteY4" fmla="*/ 0 h 942929"/>
              <a:gd name="connsiteX5" fmla="*/ 2562986 w 6572250"/>
              <a:gd name="connsiteY5" fmla="*/ 0 h 942929"/>
              <a:gd name="connsiteX6" fmla="*/ 3195733 w 6572250"/>
              <a:gd name="connsiteY6" fmla="*/ 0 h 942929"/>
              <a:gd name="connsiteX7" fmla="*/ 3765900 w 6572250"/>
              <a:gd name="connsiteY7" fmla="*/ 0 h 942929"/>
              <a:gd name="connsiteX8" fmla="*/ 4336067 w 6572250"/>
              <a:gd name="connsiteY8" fmla="*/ 0 h 942929"/>
              <a:gd name="connsiteX9" fmla="*/ 4968814 w 6572250"/>
              <a:gd name="connsiteY9" fmla="*/ 0 h 942929"/>
              <a:gd name="connsiteX10" fmla="*/ 5601561 w 6572250"/>
              <a:gd name="connsiteY10" fmla="*/ 0 h 942929"/>
              <a:gd name="connsiteX11" fmla="*/ 6415092 w 6572250"/>
              <a:gd name="connsiteY11" fmla="*/ 0 h 942929"/>
              <a:gd name="connsiteX12" fmla="*/ 6572250 w 6572250"/>
              <a:gd name="connsiteY12" fmla="*/ 157158 h 942929"/>
              <a:gd name="connsiteX13" fmla="*/ 6572250 w 6572250"/>
              <a:gd name="connsiteY13" fmla="*/ 785771 h 942929"/>
              <a:gd name="connsiteX14" fmla="*/ 6415092 w 6572250"/>
              <a:gd name="connsiteY14" fmla="*/ 942929 h 942929"/>
              <a:gd name="connsiteX15" fmla="*/ 5844925 w 6572250"/>
              <a:gd name="connsiteY15" fmla="*/ 942929 h 942929"/>
              <a:gd name="connsiteX16" fmla="*/ 5337337 w 6572250"/>
              <a:gd name="connsiteY16" fmla="*/ 942929 h 942929"/>
              <a:gd name="connsiteX17" fmla="*/ 4829749 w 6572250"/>
              <a:gd name="connsiteY17" fmla="*/ 942929 h 942929"/>
              <a:gd name="connsiteX18" fmla="*/ 4259581 w 6572250"/>
              <a:gd name="connsiteY18" fmla="*/ 942929 h 942929"/>
              <a:gd name="connsiteX19" fmla="*/ 3751993 w 6572250"/>
              <a:gd name="connsiteY19" fmla="*/ 942929 h 942929"/>
              <a:gd name="connsiteX20" fmla="*/ 2994088 w 6572250"/>
              <a:gd name="connsiteY20" fmla="*/ 942929 h 942929"/>
              <a:gd name="connsiteX21" fmla="*/ 2423921 w 6572250"/>
              <a:gd name="connsiteY21" fmla="*/ 942929 h 942929"/>
              <a:gd name="connsiteX22" fmla="*/ 1603436 w 6572250"/>
              <a:gd name="connsiteY22" fmla="*/ 942929 h 942929"/>
              <a:gd name="connsiteX23" fmla="*/ 970689 w 6572250"/>
              <a:gd name="connsiteY23" fmla="*/ 942929 h 942929"/>
              <a:gd name="connsiteX24" fmla="*/ 157158 w 6572250"/>
              <a:gd name="connsiteY24" fmla="*/ 942929 h 942929"/>
              <a:gd name="connsiteX25" fmla="*/ 0 w 6572250"/>
              <a:gd name="connsiteY25" fmla="*/ 785771 h 942929"/>
              <a:gd name="connsiteX26" fmla="*/ 0 w 6572250"/>
              <a:gd name="connsiteY26" fmla="*/ 157158 h 94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72250" h="942929" extrusionOk="0">
                <a:moveTo>
                  <a:pt x="0" y="157158"/>
                </a:moveTo>
                <a:cubicBezTo>
                  <a:pt x="-488" y="57700"/>
                  <a:pt x="71393" y="10181"/>
                  <a:pt x="157158" y="0"/>
                </a:cubicBezTo>
                <a:cubicBezTo>
                  <a:pt x="298658" y="1548"/>
                  <a:pt x="517228" y="9279"/>
                  <a:pt x="727325" y="0"/>
                </a:cubicBezTo>
                <a:cubicBezTo>
                  <a:pt x="937422" y="-9279"/>
                  <a:pt x="1086407" y="20513"/>
                  <a:pt x="1234913" y="0"/>
                </a:cubicBezTo>
                <a:cubicBezTo>
                  <a:pt x="1383419" y="-20513"/>
                  <a:pt x="1603372" y="275"/>
                  <a:pt x="1805081" y="0"/>
                </a:cubicBezTo>
                <a:cubicBezTo>
                  <a:pt x="2006790" y="-275"/>
                  <a:pt x="2273958" y="22690"/>
                  <a:pt x="2562986" y="0"/>
                </a:cubicBezTo>
                <a:cubicBezTo>
                  <a:pt x="2852015" y="-22690"/>
                  <a:pt x="3009041" y="-14113"/>
                  <a:pt x="3195733" y="0"/>
                </a:cubicBezTo>
                <a:cubicBezTo>
                  <a:pt x="3382425" y="14113"/>
                  <a:pt x="3620938" y="15765"/>
                  <a:pt x="3765900" y="0"/>
                </a:cubicBezTo>
                <a:cubicBezTo>
                  <a:pt x="3910862" y="-15765"/>
                  <a:pt x="4073188" y="11348"/>
                  <a:pt x="4336067" y="0"/>
                </a:cubicBezTo>
                <a:cubicBezTo>
                  <a:pt x="4598946" y="-11348"/>
                  <a:pt x="4662178" y="31324"/>
                  <a:pt x="4968814" y="0"/>
                </a:cubicBezTo>
                <a:cubicBezTo>
                  <a:pt x="5275450" y="-31324"/>
                  <a:pt x="5414924" y="13224"/>
                  <a:pt x="5601561" y="0"/>
                </a:cubicBezTo>
                <a:cubicBezTo>
                  <a:pt x="5788198" y="-13224"/>
                  <a:pt x="6040693" y="5487"/>
                  <a:pt x="6415092" y="0"/>
                </a:cubicBezTo>
                <a:cubicBezTo>
                  <a:pt x="6520972" y="3624"/>
                  <a:pt x="6584138" y="71854"/>
                  <a:pt x="6572250" y="157158"/>
                </a:cubicBezTo>
                <a:cubicBezTo>
                  <a:pt x="6581004" y="376910"/>
                  <a:pt x="6581478" y="646034"/>
                  <a:pt x="6572250" y="785771"/>
                </a:cubicBezTo>
                <a:cubicBezTo>
                  <a:pt x="6566244" y="865234"/>
                  <a:pt x="6509566" y="951748"/>
                  <a:pt x="6415092" y="942929"/>
                </a:cubicBezTo>
                <a:cubicBezTo>
                  <a:pt x="6295503" y="928902"/>
                  <a:pt x="5974708" y="943901"/>
                  <a:pt x="5844925" y="942929"/>
                </a:cubicBezTo>
                <a:cubicBezTo>
                  <a:pt x="5715142" y="941957"/>
                  <a:pt x="5492810" y="951236"/>
                  <a:pt x="5337337" y="942929"/>
                </a:cubicBezTo>
                <a:cubicBezTo>
                  <a:pt x="5181864" y="934622"/>
                  <a:pt x="4964669" y="929296"/>
                  <a:pt x="4829749" y="942929"/>
                </a:cubicBezTo>
                <a:cubicBezTo>
                  <a:pt x="4694829" y="956562"/>
                  <a:pt x="4434578" y="920753"/>
                  <a:pt x="4259581" y="942929"/>
                </a:cubicBezTo>
                <a:cubicBezTo>
                  <a:pt x="4084584" y="965105"/>
                  <a:pt x="3930291" y="929022"/>
                  <a:pt x="3751993" y="942929"/>
                </a:cubicBezTo>
                <a:cubicBezTo>
                  <a:pt x="3573695" y="956836"/>
                  <a:pt x="3331052" y="907806"/>
                  <a:pt x="2994088" y="942929"/>
                </a:cubicBezTo>
                <a:cubicBezTo>
                  <a:pt x="2657124" y="978052"/>
                  <a:pt x="2665271" y="931845"/>
                  <a:pt x="2423921" y="942929"/>
                </a:cubicBezTo>
                <a:cubicBezTo>
                  <a:pt x="2182571" y="954013"/>
                  <a:pt x="1888941" y="954122"/>
                  <a:pt x="1603436" y="942929"/>
                </a:cubicBezTo>
                <a:cubicBezTo>
                  <a:pt x="1317931" y="931736"/>
                  <a:pt x="1163381" y="951620"/>
                  <a:pt x="970689" y="942929"/>
                </a:cubicBezTo>
                <a:cubicBezTo>
                  <a:pt x="777997" y="934238"/>
                  <a:pt x="368742" y="963124"/>
                  <a:pt x="157158" y="942929"/>
                </a:cubicBezTo>
                <a:cubicBezTo>
                  <a:pt x="76293" y="952230"/>
                  <a:pt x="1080" y="870297"/>
                  <a:pt x="0" y="785771"/>
                </a:cubicBezTo>
                <a:cubicBezTo>
                  <a:pt x="-1313" y="592065"/>
                  <a:pt x="19882" y="461855"/>
                  <a:pt x="0" y="157158"/>
                </a:cubicBezTo>
                <a:close/>
              </a:path>
            </a:pathLst>
          </a:custGeom>
          <a:noFill/>
          <a:ln w="2857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95588172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67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DE4E-F7AF-4563-B6F4-DD8C6898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09" y="673391"/>
            <a:ext cx="3160331" cy="1722419"/>
          </a:xfrm>
        </p:spPr>
        <p:txBody>
          <a:bodyPr anchor="b">
            <a:normAutofit/>
          </a:bodyPr>
          <a:lstStyle/>
          <a:p>
            <a:r>
              <a:rPr lang="en-US" sz="3200" dirty="0"/>
              <a:t>Ignore dietary guidelines?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208A01F-DCCA-E979-35DA-63BB3B49C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910" y="2576595"/>
            <a:ext cx="3486902" cy="300139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ED8428"/>
                </a:solidFill>
              </a:rPr>
              <a:t>It could save your patient’s life</a:t>
            </a:r>
          </a:p>
        </p:txBody>
      </p:sp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6E5E4E2A-E80C-4901-8048-57C839C99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9155" y="948592"/>
            <a:ext cx="5675213" cy="5448205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4487B5-919D-4FB1-B584-D4A450ABA807}"/>
              </a:ext>
            </a:extLst>
          </p:cNvPr>
          <p:cNvCxnSpPr>
            <a:cxnSpLocks/>
          </p:cNvCxnSpPr>
          <p:nvPr/>
        </p:nvCxnSpPr>
        <p:spPr>
          <a:xfrm>
            <a:off x="5960369" y="4326972"/>
            <a:ext cx="4219575" cy="0"/>
          </a:xfrm>
          <a:prstGeom prst="line">
            <a:avLst/>
          </a:prstGeom>
          <a:ln w="28575">
            <a:solidFill>
              <a:srgbClr val="ED842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CBC3C1-0058-490C-A150-266670A3D508}"/>
              </a:ext>
            </a:extLst>
          </p:cNvPr>
          <p:cNvCxnSpPr>
            <a:cxnSpLocks/>
          </p:cNvCxnSpPr>
          <p:nvPr/>
        </p:nvCxnSpPr>
        <p:spPr>
          <a:xfrm>
            <a:off x="6998594" y="3898347"/>
            <a:ext cx="3857625" cy="0"/>
          </a:xfrm>
          <a:prstGeom prst="line">
            <a:avLst/>
          </a:prstGeom>
          <a:ln w="28575">
            <a:solidFill>
              <a:srgbClr val="ED842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C3F784-9564-4ED2-A1E9-4D198D631DA1}"/>
              </a:ext>
            </a:extLst>
          </p:cNvPr>
          <p:cNvCxnSpPr>
            <a:cxnSpLocks/>
          </p:cNvCxnSpPr>
          <p:nvPr/>
        </p:nvCxnSpPr>
        <p:spPr>
          <a:xfrm>
            <a:off x="5969894" y="4755597"/>
            <a:ext cx="2152650" cy="0"/>
          </a:xfrm>
          <a:prstGeom prst="line">
            <a:avLst/>
          </a:prstGeom>
          <a:ln w="28575">
            <a:solidFill>
              <a:srgbClr val="ED842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F5205F4-FD50-4AE0-B6D3-3DD35A157700}"/>
              </a:ext>
            </a:extLst>
          </p:cNvPr>
          <p:cNvSpPr/>
          <p:nvPr/>
        </p:nvSpPr>
        <p:spPr>
          <a:xfrm>
            <a:off x="4939508" y="3548201"/>
            <a:ext cx="912911" cy="12073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3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DE4E-F7AF-4563-B6F4-DD8C6898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09" y="673391"/>
            <a:ext cx="3160331" cy="1722419"/>
          </a:xfrm>
        </p:spPr>
        <p:txBody>
          <a:bodyPr anchor="b">
            <a:normAutofit/>
          </a:bodyPr>
          <a:lstStyle/>
          <a:p>
            <a:r>
              <a:rPr lang="en-US" sz="3200" dirty="0"/>
              <a:t>Ignore dietary guidelines?</a:t>
            </a:r>
          </a:p>
        </p:txBody>
      </p:sp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05BCC58B-AE6E-4189-991D-8A9B9DDB5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5" y="2395810"/>
            <a:ext cx="5888827" cy="43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6B7B97-5C75-4394-BD01-B83EEA14D6F1}"/>
              </a:ext>
            </a:extLst>
          </p:cNvPr>
          <p:cNvCxnSpPr>
            <a:cxnSpLocks/>
          </p:cNvCxnSpPr>
          <p:nvPr/>
        </p:nvCxnSpPr>
        <p:spPr>
          <a:xfrm>
            <a:off x="638859" y="6305020"/>
            <a:ext cx="4791075" cy="0"/>
          </a:xfrm>
          <a:prstGeom prst="line">
            <a:avLst/>
          </a:prstGeom>
          <a:ln w="28575">
            <a:solidFill>
              <a:srgbClr val="ED842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976AC6-8A0E-4C31-B1FE-AEF14EB1BE98}"/>
              </a:ext>
            </a:extLst>
          </p:cNvPr>
          <p:cNvCxnSpPr>
            <a:cxnSpLocks/>
          </p:cNvCxnSpPr>
          <p:nvPr/>
        </p:nvCxnSpPr>
        <p:spPr>
          <a:xfrm>
            <a:off x="638859" y="3158851"/>
            <a:ext cx="4500563" cy="0"/>
          </a:xfrm>
          <a:prstGeom prst="line">
            <a:avLst/>
          </a:prstGeom>
          <a:ln w="28575">
            <a:solidFill>
              <a:srgbClr val="ED842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5856A2-CA57-4D25-8D5E-EFF337346429}"/>
              </a:ext>
            </a:extLst>
          </p:cNvPr>
          <p:cNvCxnSpPr>
            <a:cxnSpLocks/>
          </p:cNvCxnSpPr>
          <p:nvPr/>
        </p:nvCxnSpPr>
        <p:spPr>
          <a:xfrm>
            <a:off x="4053572" y="2746101"/>
            <a:ext cx="734328" cy="0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A799F9-4132-44CF-BE68-C2DFE1AFD79F}"/>
              </a:ext>
            </a:extLst>
          </p:cNvPr>
          <p:cNvCxnSpPr>
            <a:cxnSpLocks/>
          </p:cNvCxnSpPr>
          <p:nvPr/>
        </p:nvCxnSpPr>
        <p:spPr>
          <a:xfrm>
            <a:off x="625709" y="3540075"/>
            <a:ext cx="828675" cy="0"/>
          </a:xfrm>
          <a:prstGeom prst="line">
            <a:avLst/>
          </a:prstGeom>
          <a:ln w="28575">
            <a:solidFill>
              <a:srgbClr val="ED842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Image preview">
            <a:extLst>
              <a:ext uri="{FF2B5EF4-FFF2-40B4-BE49-F238E27FC236}">
                <a16:creationId xmlns:a16="http://schemas.microsoft.com/office/drawing/2014/main" id="{F43175C3-5792-4DD1-965B-EB283AB1C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95810"/>
            <a:ext cx="5936240" cy="385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986834-B97A-40D2-9F29-566C7DCFAA68}"/>
              </a:ext>
            </a:extLst>
          </p:cNvPr>
          <p:cNvCxnSpPr>
            <a:cxnSpLocks/>
          </p:cNvCxnSpPr>
          <p:nvPr/>
        </p:nvCxnSpPr>
        <p:spPr>
          <a:xfrm>
            <a:off x="6515100" y="3197804"/>
            <a:ext cx="5010150" cy="0"/>
          </a:xfrm>
          <a:prstGeom prst="line">
            <a:avLst/>
          </a:prstGeom>
          <a:ln w="28575">
            <a:solidFill>
              <a:srgbClr val="ED842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3B8EB7-A07C-4EF2-A202-80D592B751F4}"/>
              </a:ext>
            </a:extLst>
          </p:cNvPr>
          <p:cNvCxnSpPr>
            <a:cxnSpLocks/>
          </p:cNvCxnSpPr>
          <p:nvPr/>
        </p:nvCxnSpPr>
        <p:spPr>
          <a:xfrm>
            <a:off x="6515100" y="3578175"/>
            <a:ext cx="4600575" cy="0"/>
          </a:xfrm>
          <a:prstGeom prst="line">
            <a:avLst/>
          </a:prstGeom>
          <a:ln w="28575">
            <a:solidFill>
              <a:srgbClr val="ED842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F7F769-CED8-47CD-B64C-1BA30C6B983C}"/>
              </a:ext>
            </a:extLst>
          </p:cNvPr>
          <p:cNvCxnSpPr>
            <a:cxnSpLocks/>
          </p:cNvCxnSpPr>
          <p:nvPr/>
        </p:nvCxnSpPr>
        <p:spPr>
          <a:xfrm>
            <a:off x="638859" y="5924020"/>
            <a:ext cx="4791075" cy="0"/>
          </a:xfrm>
          <a:prstGeom prst="line">
            <a:avLst/>
          </a:prstGeom>
          <a:ln w="28575">
            <a:solidFill>
              <a:srgbClr val="ED842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D9DCCE-CCC3-430F-93EE-E3EABCF228E4}"/>
              </a:ext>
            </a:extLst>
          </p:cNvPr>
          <p:cNvCxnSpPr>
            <a:cxnSpLocks/>
          </p:cNvCxnSpPr>
          <p:nvPr/>
        </p:nvCxnSpPr>
        <p:spPr>
          <a:xfrm>
            <a:off x="638859" y="6686020"/>
            <a:ext cx="3285441" cy="0"/>
          </a:xfrm>
          <a:prstGeom prst="line">
            <a:avLst/>
          </a:prstGeom>
          <a:ln w="28575">
            <a:solidFill>
              <a:srgbClr val="ED842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100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7C7C75-B350-43E7-BD8C-144632AB06A4}"/>
              </a:ext>
            </a:extLst>
          </p:cNvPr>
          <p:cNvSpPr txBox="1">
            <a:spLocks/>
          </p:cNvSpPr>
          <p:nvPr/>
        </p:nvSpPr>
        <p:spPr>
          <a:xfrm>
            <a:off x="492760" y="4539996"/>
            <a:ext cx="10855090" cy="1701800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arenR"/>
            </a:pPr>
            <a:r>
              <a:rPr lang="en-US" sz="4000" b="1" dirty="0">
                <a:solidFill>
                  <a:srgbClr val="465359"/>
                </a:solidFill>
              </a:rPr>
              <a:t>Metabolic Health </a:t>
            </a:r>
            <a:r>
              <a:rPr lang="en-US" sz="4000" b="1" u="sng" dirty="0">
                <a:solidFill>
                  <a:srgbClr val="465359"/>
                </a:solidFill>
              </a:rPr>
              <a:t>AND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4000" b="1" dirty="0">
                <a:solidFill>
                  <a:srgbClr val="465359"/>
                </a:solidFill>
              </a:rPr>
              <a:t>Social Determinants of Health</a:t>
            </a:r>
          </a:p>
        </p:txBody>
      </p:sp>
      <p:pic>
        <p:nvPicPr>
          <p:cNvPr id="5126" name="Picture 6" descr="Children in poverty by race and ethnicity | KIDS COUNT Data Center">
            <a:extLst>
              <a:ext uri="{FF2B5EF4-FFF2-40B4-BE49-F238E27FC236}">
                <a16:creationId xmlns:a16="http://schemas.microsoft.com/office/drawing/2014/main" id="{7FEC5B32-C4DC-40D4-AAE2-D89EB225291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3" b="199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AA6571-A1C2-462A-8CFD-6A51C0D6C426}"/>
              </a:ext>
            </a:extLst>
          </p:cNvPr>
          <p:cNvSpPr/>
          <p:nvPr/>
        </p:nvSpPr>
        <p:spPr>
          <a:xfrm>
            <a:off x="449580" y="603504"/>
            <a:ext cx="11292840" cy="3557016"/>
          </a:xfrm>
          <a:prstGeom prst="rect">
            <a:avLst/>
          </a:prstGeom>
          <a:solidFill>
            <a:srgbClr val="46535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CB4489-FC73-422D-B916-0D61046F5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60" y="2331212"/>
            <a:ext cx="11742420" cy="187549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successful, healthcare programs must create a paradigm shifts to address:</a:t>
            </a:r>
          </a:p>
        </p:txBody>
      </p:sp>
    </p:spTree>
    <p:extLst>
      <p:ext uri="{BB962C8B-B14F-4D97-AF65-F5344CB8AC3E}">
        <p14:creationId xmlns:p14="http://schemas.microsoft.com/office/powerpoint/2010/main" val="195210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7B37-3ABF-424E-9128-F20C2B7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7" y="1315659"/>
            <a:ext cx="3475915" cy="3167441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Healthy living program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05C8CFC-4689-4C98-8EB9-624AC1A9A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5345"/>
          <a:stretch/>
        </p:blipFill>
        <p:spPr bwMode="auto">
          <a:xfrm>
            <a:off x="4241800" y="630936"/>
            <a:ext cx="7504113" cy="35204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3E9C878-0DA2-45AB-AA5E-3B65CBA54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1" r="-3" b="9369"/>
          <a:stretch/>
        </p:blipFill>
        <p:spPr bwMode="auto">
          <a:xfrm>
            <a:off x="4242816" y="4234252"/>
            <a:ext cx="3703320" cy="213969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EBCDCAE-1E88-40DD-8A45-D603C580E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8" r="33636" b="4280"/>
          <a:stretch/>
        </p:blipFill>
        <p:spPr bwMode="auto">
          <a:xfrm>
            <a:off x="8059364" y="4234252"/>
            <a:ext cx="3686549" cy="21396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07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56A6-A0B7-4AD3-A4A4-9522F249B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How to find me: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4C6D7E-2AFE-4BFB-B408-F773C2D56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139" y="725776"/>
            <a:ext cx="3920268" cy="58831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AEEB83-757E-4D63-B7FE-205E3CA64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43" y="3120540"/>
            <a:ext cx="5957848" cy="10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00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62F3EB6-D8D1-457A-97A3-CB673D77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16" y="1716990"/>
            <a:ext cx="6051261" cy="45384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FC39389-6176-487D-8FE6-92363949D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23650" b="10389"/>
          <a:stretch/>
        </p:blipFill>
        <p:spPr bwMode="auto">
          <a:xfrm rot="5400000">
            <a:off x="554876" y="1580680"/>
            <a:ext cx="4538445" cy="48110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17B37-3ABF-424E-9128-F20C2B7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65" y="699796"/>
            <a:ext cx="9316066" cy="750855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Diabetes prevention program</a:t>
            </a:r>
          </a:p>
        </p:txBody>
      </p:sp>
    </p:spTree>
    <p:extLst>
      <p:ext uri="{BB962C8B-B14F-4D97-AF65-F5344CB8AC3E}">
        <p14:creationId xmlns:p14="http://schemas.microsoft.com/office/powerpoint/2010/main" val="108780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7B37-3ABF-424E-9128-F20C2B7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65" y="699796"/>
            <a:ext cx="9316066" cy="750855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Food farmacy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84DAE9B-D7FF-488A-AFDF-3488792F5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/>
          <a:stretch/>
        </p:blipFill>
        <p:spPr bwMode="auto">
          <a:xfrm>
            <a:off x="418565" y="2063571"/>
            <a:ext cx="4303669" cy="34773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1E6EFAF-703B-4430-863A-5F7B93A8E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/>
          <a:stretch/>
        </p:blipFill>
        <p:spPr bwMode="auto">
          <a:xfrm rot="5400000">
            <a:off x="4990875" y="2047335"/>
            <a:ext cx="3477308" cy="35097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60E2924-5FDD-403D-9E8C-DBB2F2BC0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7" r="7020"/>
          <a:stretch/>
        </p:blipFill>
        <p:spPr bwMode="auto">
          <a:xfrm>
            <a:off x="8736824" y="2063571"/>
            <a:ext cx="2848313" cy="347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163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7B37-3ABF-424E-9128-F20C2B7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65" y="699796"/>
            <a:ext cx="9316066" cy="750855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Copd education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CB4DFC-ACD5-4369-9EE1-C94109C49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5" y="1971704"/>
            <a:ext cx="3964782" cy="29735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929443D-616B-4E26-8C64-09046224B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4150"/>
          <a:stretch/>
        </p:blipFill>
        <p:spPr bwMode="auto">
          <a:xfrm>
            <a:off x="4511688" y="1971704"/>
            <a:ext cx="4019690" cy="29735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5119E48-519D-4ED7-AFE5-7846A683F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28566" r="33682" b="20064"/>
          <a:stretch/>
        </p:blipFill>
        <p:spPr bwMode="auto">
          <a:xfrm>
            <a:off x="8660817" y="1971704"/>
            <a:ext cx="3326010" cy="297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769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255293D-4EFC-4165-BB1B-7A6AEDEA9C5D}"/>
              </a:ext>
            </a:extLst>
          </p:cNvPr>
          <p:cNvGrpSpPr/>
          <p:nvPr/>
        </p:nvGrpSpPr>
        <p:grpSpPr>
          <a:xfrm>
            <a:off x="409789" y="2541595"/>
            <a:ext cx="2046359" cy="818543"/>
            <a:chOff x="5338" y="0"/>
            <a:chExt cx="2046359" cy="818543"/>
          </a:xfrm>
          <a:solidFill>
            <a:srgbClr val="4D85B8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E3487F-DB5E-4E9B-AF34-168A80234CF0}"/>
                </a:ext>
              </a:extLst>
            </p:cNvPr>
            <p:cNvSpPr/>
            <p:nvPr/>
          </p:nvSpPr>
          <p:spPr>
            <a:xfrm>
              <a:off x="5338" y="0"/>
              <a:ext cx="2046359" cy="818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2B8F95-8061-451A-8235-2425C3519239}"/>
                </a:ext>
              </a:extLst>
            </p:cNvPr>
            <p:cNvSpPr txBox="1"/>
            <p:nvPr/>
          </p:nvSpPr>
          <p:spPr>
            <a:xfrm>
              <a:off x="5338" y="0"/>
              <a:ext cx="2046359" cy="81854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Eating Plan/ Nutrition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8AD382-5976-4AA9-9280-7FAAD5C409EA}"/>
              </a:ext>
            </a:extLst>
          </p:cNvPr>
          <p:cNvGrpSpPr/>
          <p:nvPr/>
        </p:nvGrpSpPr>
        <p:grpSpPr>
          <a:xfrm>
            <a:off x="404451" y="3448800"/>
            <a:ext cx="2046359" cy="2969095"/>
            <a:chOff x="0" y="1092087"/>
            <a:chExt cx="2046359" cy="2944012"/>
          </a:xfrm>
          <a:solidFill>
            <a:schemeClr val="bg1">
              <a:lumMod val="85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BC53D5-781B-4DCB-899C-B0D17585679B}"/>
                </a:ext>
              </a:extLst>
            </p:cNvPr>
            <p:cNvSpPr/>
            <p:nvPr/>
          </p:nvSpPr>
          <p:spPr>
            <a:xfrm>
              <a:off x="0" y="1092087"/>
              <a:ext cx="2046359" cy="29440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60EA9B-D224-4891-BEBD-3F4616F0B1D9}"/>
                </a:ext>
              </a:extLst>
            </p:cNvPr>
            <p:cNvSpPr txBox="1"/>
            <p:nvPr/>
          </p:nvSpPr>
          <p:spPr>
            <a:xfrm>
              <a:off x="0" y="1092087"/>
              <a:ext cx="2046359" cy="294401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Nutrition Counseling (dietitian)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Diabetic Educator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HMR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Diabetes Prevention Program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Foodsmart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Obesity Specialist (Bariatrician) Referral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1500" kern="1200" dirty="0"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4B2C2C-0168-47F9-A2EA-6FCA9B1B4784}"/>
              </a:ext>
            </a:extLst>
          </p:cNvPr>
          <p:cNvGrpSpPr/>
          <p:nvPr/>
        </p:nvGrpSpPr>
        <p:grpSpPr>
          <a:xfrm>
            <a:off x="2742639" y="2541595"/>
            <a:ext cx="2046359" cy="818543"/>
            <a:chOff x="2338188" y="0"/>
            <a:chExt cx="2046359" cy="818543"/>
          </a:xfrm>
          <a:solidFill>
            <a:srgbClr val="4D85B8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D75E7F-FE4B-4D72-B6A2-697AD5C27FC6}"/>
                </a:ext>
              </a:extLst>
            </p:cNvPr>
            <p:cNvSpPr/>
            <p:nvPr/>
          </p:nvSpPr>
          <p:spPr>
            <a:xfrm>
              <a:off x="2338188" y="0"/>
              <a:ext cx="2046359" cy="818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7A1F47-B35C-4EA2-B57A-140876E23850}"/>
                </a:ext>
              </a:extLst>
            </p:cNvPr>
            <p:cNvSpPr txBox="1"/>
            <p:nvPr/>
          </p:nvSpPr>
          <p:spPr>
            <a:xfrm>
              <a:off x="2338188" y="0"/>
              <a:ext cx="2046359" cy="81854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Physical Activity/ Exercise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147370-F0BA-4158-B47A-C6EC6C6113D2}"/>
              </a:ext>
            </a:extLst>
          </p:cNvPr>
          <p:cNvGrpSpPr/>
          <p:nvPr/>
        </p:nvGrpSpPr>
        <p:grpSpPr>
          <a:xfrm>
            <a:off x="2737298" y="3448800"/>
            <a:ext cx="2046359" cy="2969095"/>
            <a:chOff x="2332847" y="1092087"/>
            <a:chExt cx="2046359" cy="2944012"/>
          </a:xfrm>
          <a:solidFill>
            <a:schemeClr val="bg1">
              <a:lumMod val="8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995CCC-9367-43EF-8CFE-7DDC43C6A278}"/>
                </a:ext>
              </a:extLst>
            </p:cNvPr>
            <p:cNvSpPr/>
            <p:nvPr/>
          </p:nvSpPr>
          <p:spPr>
            <a:xfrm>
              <a:off x="2332847" y="1092087"/>
              <a:ext cx="2046359" cy="29440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0060B0-9073-4699-BC2C-3DDBEA827EE3}"/>
                </a:ext>
              </a:extLst>
            </p:cNvPr>
            <p:cNvSpPr txBox="1"/>
            <p:nvPr/>
          </p:nvSpPr>
          <p:spPr>
            <a:xfrm>
              <a:off x="2332847" y="1092087"/>
              <a:ext cx="2046359" cy="294401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Physical Therapy – pain, deconditioning, billable and covered  (identify locations with right access)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Massage Therapy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AAH Wellness Centers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B5083E-2A6C-4BDB-B336-C62FFD039C15}"/>
              </a:ext>
            </a:extLst>
          </p:cNvPr>
          <p:cNvGrpSpPr/>
          <p:nvPr/>
        </p:nvGrpSpPr>
        <p:grpSpPr>
          <a:xfrm>
            <a:off x="5075489" y="2541595"/>
            <a:ext cx="2046359" cy="818543"/>
            <a:chOff x="4671038" y="0"/>
            <a:chExt cx="2046359" cy="818543"/>
          </a:xfrm>
          <a:solidFill>
            <a:srgbClr val="4D85B8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AA1F72-3983-430C-8BD6-11E774796FD8}"/>
                </a:ext>
              </a:extLst>
            </p:cNvPr>
            <p:cNvSpPr/>
            <p:nvPr/>
          </p:nvSpPr>
          <p:spPr>
            <a:xfrm>
              <a:off x="4671038" y="0"/>
              <a:ext cx="2046359" cy="818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3ABB90-4C36-4675-A3B3-1EACE3D84D93}"/>
                </a:ext>
              </a:extLst>
            </p:cNvPr>
            <p:cNvSpPr txBox="1"/>
            <p:nvPr/>
          </p:nvSpPr>
          <p:spPr>
            <a:xfrm>
              <a:off x="4671038" y="0"/>
              <a:ext cx="2046359" cy="81854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Lifestyle/Behavior Therapy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434B5D-0303-49C9-BCBD-3A5AB9734A55}"/>
              </a:ext>
            </a:extLst>
          </p:cNvPr>
          <p:cNvGrpSpPr/>
          <p:nvPr/>
        </p:nvGrpSpPr>
        <p:grpSpPr>
          <a:xfrm>
            <a:off x="5070148" y="3448800"/>
            <a:ext cx="2046359" cy="2969095"/>
            <a:chOff x="4665697" y="1092087"/>
            <a:chExt cx="2046359" cy="2944012"/>
          </a:xfrm>
          <a:solidFill>
            <a:schemeClr val="bg1">
              <a:lumMod val="85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70E365-644E-4719-B280-990F585F5604}"/>
                </a:ext>
              </a:extLst>
            </p:cNvPr>
            <p:cNvSpPr/>
            <p:nvPr/>
          </p:nvSpPr>
          <p:spPr>
            <a:xfrm>
              <a:off x="4665697" y="1092087"/>
              <a:ext cx="2046359" cy="29440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B7DDB9C-30D0-43C6-9CBD-CFF80947FA17}"/>
                </a:ext>
              </a:extLst>
            </p:cNvPr>
            <p:cNvSpPr txBox="1"/>
            <p:nvPr/>
          </p:nvSpPr>
          <p:spPr>
            <a:xfrm>
              <a:off x="4665697" y="1092087"/>
              <a:ext cx="2046359" cy="294401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  <a:t>Integrative Health Coaching (Healthy Me)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  <a:t>Behavioral Therapist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  <a:t>Eating disorder specialist 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  <a:t>Sleep specialist referral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  <a:t>HMR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  <a:t>Diabetes Prevention Program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+mj-lt"/>
                  <a:ea typeface="+mn-ea"/>
                  <a:cs typeface="+mn-cs"/>
                </a:rPr>
                <a:t>Employee Assistance Program (EAP)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EEF6164-FE1E-4B4E-834B-352ABA6CB5D4}"/>
              </a:ext>
            </a:extLst>
          </p:cNvPr>
          <p:cNvGrpSpPr/>
          <p:nvPr/>
        </p:nvGrpSpPr>
        <p:grpSpPr>
          <a:xfrm>
            <a:off x="7408339" y="2541595"/>
            <a:ext cx="2046359" cy="818543"/>
            <a:chOff x="7003888" y="0"/>
            <a:chExt cx="2046359" cy="818543"/>
          </a:xfrm>
          <a:solidFill>
            <a:srgbClr val="4D85B8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CB6D60-6A26-45A4-8E44-E85C70072555}"/>
                </a:ext>
              </a:extLst>
            </p:cNvPr>
            <p:cNvSpPr/>
            <p:nvPr/>
          </p:nvSpPr>
          <p:spPr>
            <a:xfrm>
              <a:off x="7003888" y="0"/>
              <a:ext cx="2046359" cy="818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F82199-5D25-4F10-91FA-415C3486FDDE}"/>
                </a:ext>
              </a:extLst>
            </p:cNvPr>
            <p:cNvSpPr txBox="1"/>
            <p:nvPr/>
          </p:nvSpPr>
          <p:spPr>
            <a:xfrm>
              <a:off x="7003888" y="0"/>
              <a:ext cx="2046359" cy="81854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Pharmacotherapy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182B91-1D14-42F9-905A-E566D70B5C3A}"/>
              </a:ext>
            </a:extLst>
          </p:cNvPr>
          <p:cNvGrpSpPr/>
          <p:nvPr/>
        </p:nvGrpSpPr>
        <p:grpSpPr>
          <a:xfrm>
            <a:off x="7414151" y="3459229"/>
            <a:ext cx="2046359" cy="2969095"/>
            <a:chOff x="7009700" y="1041921"/>
            <a:chExt cx="2046359" cy="2969095"/>
          </a:xfrm>
          <a:solidFill>
            <a:schemeClr val="bg1">
              <a:lumMod val="85000"/>
            </a:schemeClr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75736D-1BAD-4305-81DD-FA6990B733BE}"/>
                </a:ext>
              </a:extLst>
            </p:cNvPr>
            <p:cNvSpPr/>
            <p:nvPr/>
          </p:nvSpPr>
          <p:spPr>
            <a:xfrm>
              <a:off x="7009700" y="1067004"/>
              <a:ext cx="2046359" cy="29440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EB9458-F57B-40EA-A0F9-F5AB32CED165}"/>
                </a:ext>
              </a:extLst>
            </p:cNvPr>
            <p:cNvSpPr txBox="1"/>
            <p:nvPr/>
          </p:nvSpPr>
          <p:spPr>
            <a:xfrm>
              <a:off x="7009700" y="1041921"/>
              <a:ext cx="2046359" cy="296909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Obesity Specialist (Bariatrician)  Referral</a:t>
              </a:r>
              <a:endParaRPr lang="en-US" sz="1500" kern="1200" dirty="0">
                <a:highlight>
                  <a:srgbClr val="FFFF00"/>
                </a:highlight>
                <a:latin typeface="+mj-lt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Review of medications causing weight gain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8AFFA0-9C4D-4ADF-9874-7471D0DC15D0}"/>
              </a:ext>
            </a:extLst>
          </p:cNvPr>
          <p:cNvGrpSpPr/>
          <p:nvPr/>
        </p:nvGrpSpPr>
        <p:grpSpPr>
          <a:xfrm>
            <a:off x="9741189" y="2541595"/>
            <a:ext cx="2046359" cy="818543"/>
            <a:chOff x="9336738" y="0"/>
            <a:chExt cx="2046359" cy="818543"/>
          </a:xfrm>
          <a:solidFill>
            <a:srgbClr val="4D85B8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654A48-7AB2-4565-8E9C-6197CF7FF63C}"/>
                </a:ext>
              </a:extLst>
            </p:cNvPr>
            <p:cNvSpPr/>
            <p:nvPr/>
          </p:nvSpPr>
          <p:spPr>
            <a:xfrm>
              <a:off x="9336738" y="0"/>
              <a:ext cx="2046359" cy="8185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6E10E5-C78A-4B08-87AD-EE09BA1AC214}"/>
                </a:ext>
              </a:extLst>
            </p:cNvPr>
            <p:cNvSpPr txBox="1"/>
            <p:nvPr/>
          </p:nvSpPr>
          <p:spPr>
            <a:xfrm>
              <a:off x="9336738" y="0"/>
              <a:ext cx="2046359" cy="81854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Bariatric Procedures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947AF72-3DDF-4A12-AD90-25EBE968CEB7}"/>
              </a:ext>
            </a:extLst>
          </p:cNvPr>
          <p:cNvGrpSpPr/>
          <p:nvPr/>
        </p:nvGrpSpPr>
        <p:grpSpPr>
          <a:xfrm>
            <a:off x="9735848" y="3465005"/>
            <a:ext cx="2046359" cy="2970646"/>
            <a:chOff x="9331397" y="1065453"/>
            <a:chExt cx="2046359" cy="2970646"/>
          </a:xfrm>
          <a:solidFill>
            <a:schemeClr val="bg1">
              <a:lumMod val="85000"/>
            </a:schemeClr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DED9E33-FCED-4305-9553-BC7518C46C25}"/>
                </a:ext>
              </a:extLst>
            </p:cNvPr>
            <p:cNvSpPr/>
            <p:nvPr/>
          </p:nvSpPr>
          <p:spPr>
            <a:xfrm>
              <a:off x="9331397" y="1092087"/>
              <a:ext cx="2046359" cy="29440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B5D310-CEE4-44E1-B909-D8BDAD7B0F5F}"/>
                </a:ext>
              </a:extLst>
            </p:cNvPr>
            <p:cNvSpPr txBox="1"/>
            <p:nvPr/>
          </p:nvSpPr>
          <p:spPr>
            <a:xfrm>
              <a:off x="9331397" y="1065453"/>
              <a:ext cx="2046359" cy="294401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Procedures (define appropriate referral/service)</a:t>
              </a:r>
            </a:p>
            <a:p>
              <a:pPr marL="342900" lvl="2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Endoscopic</a:t>
              </a:r>
            </a:p>
            <a:p>
              <a:pPr marL="342900" lvl="2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Restrictive </a:t>
              </a:r>
            </a:p>
            <a:p>
              <a:pPr marL="342900" lvl="2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Malabsorptive </a:t>
              </a:r>
            </a:p>
            <a:p>
              <a:pPr marL="342900" lvl="2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Revisional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Surgical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500" kern="1200" dirty="0">
                  <a:latin typeface="+mj-lt"/>
                </a:rPr>
                <a:t>Long-term surgical care for sustained weight loss</a:t>
              </a: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2EC86323-11DE-4B8C-BC5C-CE9CD6E72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15" y="521419"/>
            <a:ext cx="10156179" cy="70173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Weight Management Program</a:t>
            </a:r>
          </a:p>
        </p:txBody>
      </p:sp>
      <p:pic>
        <p:nvPicPr>
          <p:cNvPr id="40" name="Content Placeholder 10" descr="Medicine">
            <a:extLst>
              <a:ext uri="{FF2B5EF4-FFF2-40B4-BE49-F238E27FC236}">
                <a16:creationId xmlns:a16="http://schemas.microsoft.com/office/drawing/2014/main" id="{CB266B67-F6CB-44C4-BBD0-92FA8F06D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4072" y="1873551"/>
            <a:ext cx="685800" cy="685800"/>
          </a:xfrm>
          <a:prstGeom prst="rect">
            <a:avLst/>
          </a:prstGeom>
        </p:spPr>
      </p:pic>
      <p:pic>
        <p:nvPicPr>
          <p:cNvPr id="41" name="Graphic 40" descr="Apple">
            <a:extLst>
              <a:ext uri="{FF2B5EF4-FFF2-40B4-BE49-F238E27FC236}">
                <a16:creationId xmlns:a16="http://schemas.microsoft.com/office/drawing/2014/main" id="{D7322F99-1501-4E01-9E81-4361522ED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804" y="1892284"/>
            <a:ext cx="685800" cy="685800"/>
          </a:xfrm>
          <a:prstGeom prst="rect">
            <a:avLst/>
          </a:prstGeom>
        </p:spPr>
      </p:pic>
      <p:pic>
        <p:nvPicPr>
          <p:cNvPr id="42" name="Graphic 41" descr="Run">
            <a:extLst>
              <a:ext uri="{FF2B5EF4-FFF2-40B4-BE49-F238E27FC236}">
                <a16:creationId xmlns:a16="http://schemas.microsoft.com/office/drawing/2014/main" id="{08083EF9-DCF2-46DF-B8C7-1773878F9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6455" y="1855795"/>
            <a:ext cx="685800" cy="685800"/>
          </a:xfrm>
          <a:prstGeom prst="rect">
            <a:avLst/>
          </a:prstGeom>
        </p:spPr>
      </p:pic>
      <p:pic>
        <p:nvPicPr>
          <p:cNvPr id="43" name="Graphic 42" descr="Head with gears">
            <a:extLst>
              <a:ext uri="{FF2B5EF4-FFF2-40B4-BE49-F238E27FC236}">
                <a16:creationId xmlns:a16="http://schemas.microsoft.com/office/drawing/2014/main" id="{0A73AA82-A581-400C-8733-09DDC366F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93244" y="1884968"/>
            <a:ext cx="685800" cy="685800"/>
          </a:xfrm>
          <a:prstGeom prst="rect">
            <a:avLst/>
          </a:prstGeom>
        </p:spPr>
      </p:pic>
      <p:pic>
        <p:nvPicPr>
          <p:cNvPr id="44" name="Graphic 43" descr="First aid kit">
            <a:extLst>
              <a:ext uri="{FF2B5EF4-FFF2-40B4-BE49-F238E27FC236}">
                <a16:creationId xmlns:a16="http://schemas.microsoft.com/office/drawing/2014/main" id="{338D7EF5-84C7-4850-BC9E-891BF426C7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51343" y="1901162"/>
            <a:ext cx="685800" cy="6858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65296D4-B7E1-4741-AE3B-E47B86A76024}"/>
              </a:ext>
            </a:extLst>
          </p:cNvPr>
          <p:cNvSpPr txBox="1"/>
          <p:nvPr/>
        </p:nvSpPr>
        <p:spPr>
          <a:xfrm>
            <a:off x="399613" y="1166883"/>
            <a:ext cx="924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With provider, patient decides best nutrition plan, ideally counseling with provider, otherwise referral out</a:t>
            </a:r>
          </a:p>
        </p:txBody>
      </p:sp>
    </p:spTree>
    <p:extLst>
      <p:ext uri="{BB962C8B-B14F-4D97-AF65-F5344CB8AC3E}">
        <p14:creationId xmlns:p14="http://schemas.microsoft.com/office/powerpoint/2010/main" val="82609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AA7FEC2C-2DB5-4E7B-A9BC-A7CCFE2B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36" y="447551"/>
            <a:ext cx="10156179" cy="70173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Foodsmart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B9DC535A-6429-4B01-A20A-30117114AA9F}"/>
              </a:ext>
            </a:extLst>
          </p:cNvPr>
          <p:cNvSpPr txBox="1">
            <a:spLocks/>
          </p:cNvSpPr>
          <p:nvPr/>
        </p:nvSpPr>
        <p:spPr>
          <a:xfrm>
            <a:off x="391964" y="1038009"/>
            <a:ext cx="1015617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z="3600" b="0" dirty="0">
                <a:latin typeface="+mn-lt"/>
              </a:rPr>
              <a:t>An ecosystem for population health</a:t>
            </a:r>
          </a:p>
        </p:txBody>
      </p:sp>
      <p:sp>
        <p:nvSpPr>
          <p:cNvPr id="48" name="Google Shape;466;p78">
            <a:extLst>
              <a:ext uri="{FF2B5EF4-FFF2-40B4-BE49-F238E27FC236}">
                <a16:creationId xmlns:a16="http://schemas.microsoft.com/office/drawing/2014/main" id="{185BBE99-644C-4E93-932D-3789384BE4FC}"/>
              </a:ext>
            </a:extLst>
          </p:cNvPr>
          <p:cNvSpPr/>
          <p:nvPr/>
        </p:nvSpPr>
        <p:spPr>
          <a:xfrm>
            <a:off x="3529231" y="2368155"/>
            <a:ext cx="8059098" cy="289600"/>
          </a:xfrm>
          <a:prstGeom prst="rect">
            <a:avLst/>
          </a:prstGeom>
          <a:solidFill>
            <a:srgbClr val="003B5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F3F0E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9" name="Google Shape;467;p78">
            <a:extLst>
              <a:ext uri="{FF2B5EF4-FFF2-40B4-BE49-F238E27FC236}">
                <a16:creationId xmlns:a16="http://schemas.microsoft.com/office/drawing/2014/main" id="{22EFB31F-61AF-496E-94E1-5FB4BBF02408}"/>
              </a:ext>
            </a:extLst>
          </p:cNvPr>
          <p:cNvSpPr/>
          <p:nvPr/>
        </p:nvSpPr>
        <p:spPr>
          <a:xfrm>
            <a:off x="3595906" y="6305603"/>
            <a:ext cx="7992649" cy="289600"/>
          </a:xfrm>
          <a:prstGeom prst="rect">
            <a:avLst/>
          </a:prstGeom>
          <a:solidFill>
            <a:srgbClr val="003B5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F3F0E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50" name="Google Shape;475;p78">
            <a:extLst>
              <a:ext uri="{FF2B5EF4-FFF2-40B4-BE49-F238E27FC236}">
                <a16:creationId xmlns:a16="http://schemas.microsoft.com/office/drawing/2014/main" id="{4A6A0050-5556-4DD2-B5FA-8731C3338430}"/>
              </a:ext>
            </a:extLst>
          </p:cNvPr>
          <p:cNvGrpSpPr/>
          <p:nvPr/>
        </p:nvGrpSpPr>
        <p:grpSpPr>
          <a:xfrm>
            <a:off x="4506543" y="2860594"/>
            <a:ext cx="1586605" cy="3165873"/>
            <a:chOff x="-1" y="0"/>
            <a:chExt cx="1586605" cy="3165873"/>
          </a:xfrm>
        </p:grpSpPr>
        <p:sp>
          <p:nvSpPr>
            <p:cNvPr id="51" name="Google Shape;476;p78">
              <a:extLst>
                <a:ext uri="{FF2B5EF4-FFF2-40B4-BE49-F238E27FC236}">
                  <a16:creationId xmlns:a16="http://schemas.microsoft.com/office/drawing/2014/main" id="{682BBBD7-641D-4415-A886-5CED654E79C4}"/>
                </a:ext>
              </a:extLst>
            </p:cNvPr>
            <p:cNvSpPr/>
            <p:nvPr/>
          </p:nvSpPr>
          <p:spPr>
            <a:xfrm>
              <a:off x="86454" y="58537"/>
              <a:ext cx="1404000" cy="3062100"/>
            </a:xfrm>
            <a:prstGeom prst="roundRect">
              <a:avLst>
                <a:gd name="adj" fmla="val 16667"/>
              </a:avLst>
            </a:prstGeom>
            <a:solidFill>
              <a:srgbClr val="FEFFFE"/>
            </a:solidFill>
            <a:ln>
              <a:noFill/>
            </a:ln>
            <a:effectLst>
              <a:outerShdw blurRad="571500" dist="317500" dir="2700000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>
                <a:buClr>
                  <a:srgbClr val="FEFFFE"/>
                </a:buClr>
                <a:buSzPts val="1400"/>
              </a:pPr>
              <a:endParaRPr sz="1867" kern="0">
                <a:solidFill>
                  <a:srgbClr val="F3F0EC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grpSp>
          <p:nvGrpSpPr>
            <p:cNvPr id="52" name="Google Shape;477;p78">
              <a:extLst>
                <a:ext uri="{FF2B5EF4-FFF2-40B4-BE49-F238E27FC236}">
                  <a16:creationId xmlns:a16="http://schemas.microsoft.com/office/drawing/2014/main" id="{29E81C22-3A72-4843-BC9E-86F60214CAE9}"/>
                </a:ext>
              </a:extLst>
            </p:cNvPr>
            <p:cNvGrpSpPr/>
            <p:nvPr/>
          </p:nvGrpSpPr>
          <p:grpSpPr>
            <a:xfrm>
              <a:off x="-1" y="0"/>
              <a:ext cx="1586605" cy="3165873"/>
              <a:chOff x="0" y="0"/>
              <a:chExt cx="1586605" cy="3165873"/>
            </a:xfrm>
          </p:grpSpPr>
          <p:grpSp>
            <p:nvGrpSpPr>
              <p:cNvPr id="53" name="Google Shape;478;p78">
                <a:extLst>
                  <a:ext uri="{FF2B5EF4-FFF2-40B4-BE49-F238E27FC236}">
                    <a16:creationId xmlns:a16="http://schemas.microsoft.com/office/drawing/2014/main" id="{BEE39BD4-4ED1-4E48-8B3A-617ADFC9BB4A}"/>
                  </a:ext>
                </a:extLst>
              </p:cNvPr>
              <p:cNvGrpSpPr/>
              <p:nvPr/>
            </p:nvGrpSpPr>
            <p:grpSpPr>
              <a:xfrm>
                <a:off x="0" y="0"/>
                <a:ext cx="1586605" cy="3165873"/>
                <a:chOff x="0" y="0"/>
                <a:chExt cx="1586605" cy="3165873"/>
              </a:xfrm>
            </p:grpSpPr>
            <p:pic>
              <p:nvPicPr>
                <p:cNvPr id="55" name="Google Shape;479;p78" descr="Google Shape;107;p2">
                  <a:extLst>
                    <a:ext uri="{FF2B5EF4-FFF2-40B4-BE49-F238E27FC236}">
                      <a16:creationId xmlns:a16="http://schemas.microsoft.com/office/drawing/2014/main" id="{519F1D6E-5BA4-47BA-B54D-346F47D1380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 t="1700"/>
                <a:stretch/>
              </p:blipFill>
              <p:spPr>
                <a:xfrm>
                  <a:off x="86400" y="58525"/>
                  <a:ext cx="1413804" cy="30101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" name="Google Shape;480;p78" descr="Google Shape;108;p2">
                  <a:extLst>
                    <a:ext uri="{FF2B5EF4-FFF2-40B4-BE49-F238E27FC236}">
                      <a16:creationId xmlns:a16="http://schemas.microsoft.com/office/drawing/2014/main" id="{6CFEE3CA-6603-48F3-9EA2-74FDBFFA7A1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1586605" cy="31658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54" name="Google Shape;481;p78" descr="Google Shape;109;p2">
                <a:extLst>
                  <a:ext uri="{FF2B5EF4-FFF2-40B4-BE49-F238E27FC236}">
                    <a16:creationId xmlns:a16="http://schemas.microsoft.com/office/drawing/2014/main" id="{67CF274A-F9FF-4181-9203-4DD5D1DD5BA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15824" y="313111"/>
                <a:ext cx="648087" cy="1242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7" name="Google Shape;482;p78">
            <a:extLst>
              <a:ext uri="{FF2B5EF4-FFF2-40B4-BE49-F238E27FC236}">
                <a16:creationId xmlns:a16="http://schemas.microsoft.com/office/drawing/2014/main" id="{A4D725AD-90C9-4677-8598-F3F290FCEE0A}"/>
              </a:ext>
            </a:extLst>
          </p:cNvPr>
          <p:cNvSpPr txBox="1"/>
          <p:nvPr/>
        </p:nvSpPr>
        <p:spPr>
          <a:xfrm>
            <a:off x="3529231" y="1739287"/>
            <a:ext cx="44922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902D"/>
              </a:buClr>
              <a:buSzPts val="1500"/>
            </a:pPr>
            <a:r>
              <a:rPr lang="en" sz="2000" b="1" kern="0" dirty="0">
                <a:solidFill>
                  <a:srgbClr val="003B5C"/>
                </a:solidFill>
                <a:latin typeface="Arial"/>
                <a:cs typeface="Arial"/>
                <a:sym typeface="Arial"/>
              </a:rPr>
              <a:t>Telenutrition </a:t>
            </a:r>
            <a:endParaRPr lang="en-US" sz="1467" kern="0" dirty="0">
              <a:solidFill>
                <a:srgbClr val="003B5C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902D"/>
              </a:buClr>
              <a:buSzPts val="1500"/>
            </a:pPr>
            <a:r>
              <a:rPr lang="en-US" sz="2000" b="1" kern="0" dirty="0">
                <a:solidFill>
                  <a:srgbClr val="003B5C"/>
                </a:solidFill>
                <a:latin typeface="Arial"/>
                <a:cs typeface="Arial"/>
                <a:sym typeface="Arial"/>
              </a:rPr>
              <a:t>Network of Registered Dietitians</a:t>
            </a:r>
            <a:endParaRPr lang="en-US" sz="1467" kern="0" dirty="0">
              <a:solidFill>
                <a:srgbClr val="003B5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483;p78">
            <a:extLst>
              <a:ext uri="{FF2B5EF4-FFF2-40B4-BE49-F238E27FC236}">
                <a16:creationId xmlns:a16="http://schemas.microsoft.com/office/drawing/2014/main" id="{8DFDD71C-1D8B-47DE-8AA4-98E2264B1E9D}"/>
              </a:ext>
            </a:extLst>
          </p:cNvPr>
          <p:cNvSpPr txBox="1"/>
          <p:nvPr/>
        </p:nvSpPr>
        <p:spPr>
          <a:xfrm>
            <a:off x="8246082" y="1731574"/>
            <a:ext cx="334224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902D"/>
              </a:buClr>
              <a:buSzPts val="1500"/>
            </a:pPr>
            <a:r>
              <a:rPr lang="en" sz="2000" b="1" kern="0" dirty="0">
                <a:solidFill>
                  <a:srgbClr val="003B5C"/>
                </a:solidFill>
                <a:latin typeface="Arial"/>
                <a:cs typeface="Arial"/>
                <a:sym typeface="Arial"/>
              </a:rPr>
              <a:t>Digital Nutrition </a:t>
            </a:r>
            <a:endParaRPr sz="1467" kern="0" dirty="0">
              <a:solidFill>
                <a:srgbClr val="003B5C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902D"/>
              </a:buClr>
              <a:buSzPts val="1500"/>
            </a:pPr>
            <a:r>
              <a:rPr lang="en" sz="2000" b="1" kern="0" dirty="0">
                <a:solidFill>
                  <a:srgbClr val="003B5C"/>
                </a:solidFill>
                <a:latin typeface="Arial"/>
                <a:cs typeface="Arial"/>
                <a:sym typeface="Arial"/>
              </a:rPr>
              <a:t>Platform and Marketplace</a:t>
            </a:r>
            <a:endParaRPr sz="1467" kern="0" dirty="0">
              <a:solidFill>
                <a:srgbClr val="003B5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484;p78">
            <a:extLst>
              <a:ext uri="{FF2B5EF4-FFF2-40B4-BE49-F238E27FC236}">
                <a16:creationId xmlns:a16="http://schemas.microsoft.com/office/drawing/2014/main" id="{9A490A8F-0DF4-481F-BA8F-2A9BD28B0890}"/>
              </a:ext>
            </a:extLst>
          </p:cNvPr>
          <p:cNvGrpSpPr/>
          <p:nvPr/>
        </p:nvGrpSpPr>
        <p:grpSpPr>
          <a:xfrm>
            <a:off x="6823658" y="2843654"/>
            <a:ext cx="1281340" cy="2519989"/>
            <a:chOff x="0" y="-1"/>
            <a:chExt cx="1281340" cy="2519990"/>
          </a:xfrm>
        </p:grpSpPr>
        <p:sp>
          <p:nvSpPr>
            <p:cNvPr id="60" name="Google Shape;485;p78">
              <a:extLst>
                <a:ext uri="{FF2B5EF4-FFF2-40B4-BE49-F238E27FC236}">
                  <a16:creationId xmlns:a16="http://schemas.microsoft.com/office/drawing/2014/main" id="{C6FD6F8A-3043-49DD-9A73-79783EC3BD31}"/>
                </a:ext>
              </a:extLst>
            </p:cNvPr>
            <p:cNvSpPr/>
            <p:nvPr/>
          </p:nvSpPr>
          <p:spPr>
            <a:xfrm>
              <a:off x="38422" y="25647"/>
              <a:ext cx="1208100" cy="2468700"/>
            </a:xfrm>
            <a:prstGeom prst="roundRect">
              <a:avLst>
                <a:gd name="adj" fmla="val 16667"/>
              </a:avLst>
            </a:prstGeom>
            <a:solidFill>
              <a:srgbClr val="FEFFFE"/>
            </a:solidFill>
            <a:ln>
              <a:noFill/>
            </a:ln>
            <a:effectLst>
              <a:outerShdw blurRad="571500" dist="317500" dir="2700000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>
                <a:buClr>
                  <a:srgbClr val="FEFFFE"/>
                </a:buClr>
                <a:buSzPts val="1400"/>
              </a:pPr>
              <a:endParaRPr sz="1867" kern="0">
                <a:solidFill>
                  <a:srgbClr val="F3F0EC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pic>
          <p:nvPicPr>
            <p:cNvPr id="61" name="Google Shape;486;p78" descr="Google Shape;114;p2">
              <a:extLst>
                <a:ext uri="{FF2B5EF4-FFF2-40B4-BE49-F238E27FC236}">
                  <a16:creationId xmlns:a16="http://schemas.microsoft.com/office/drawing/2014/main" id="{5484144A-4FBF-4840-8D92-BDFAD179E38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565" y="54271"/>
              <a:ext cx="1114209" cy="2411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487;p78" descr="Google Shape;115;p2">
              <a:extLst>
                <a:ext uri="{FF2B5EF4-FFF2-40B4-BE49-F238E27FC236}">
                  <a16:creationId xmlns:a16="http://schemas.microsoft.com/office/drawing/2014/main" id="{E50F93F6-A271-4380-8EC4-27A1E5298E2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-1"/>
              <a:ext cx="1281340" cy="25199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Google Shape;488;p78">
            <a:extLst>
              <a:ext uri="{FF2B5EF4-FFF2-40B4-BE49-F238E27FC236}">
                <a16:creationId xmlns:a16="http://schemas.microsoft.com/office/drawing/2014/main" id="{B9481984-26F6-4257-81DC-252689FAC484}"/>
              </a:ext>
            </a:extLst>
          </p:cNvPr>
          <p:cNvSpPr txBox="1"/>
          <p:nvPr/>
        </p:nvSpPr>
        <p:spPr>
          <a:xfrm>
            <a:off x="4320821" y="2377572"/>
            <a:ext cx="2048800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FEFFFE"/>
              </a:buClr>
              <a:buSzPts val="1400"/>
            </a:pPr>
            <a:r>
              <a:rPr lang="en" sz="1867" kern="0" dirty="0">
                <a:solidFill>
                  <a:srgbClr val="FEFFFE"/>
                </a:solidFill>
                <a:latin typeface="Arial"/>
                <a:cs typeface="Arial"/>
                <a:sym typeface="Arial"/>
              </a:rPr>
              <a:t>Expert Guidance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489;p78">
            <a:extLst>
              <a:ext uri="{FF2B5EF4-FFF2-40B4-BE49-F238E27FC236}">
                <a16:creationId xmlns:a16="http://schemas.microsoft.com/office/drawing/2014/main" id="{CCD4DAF3-9BA2-420E-90BC-2FCE49FD8BBF}"/>
              </a:ext>
            </a:extLst>
          </p:cNvPr>
          <p:cNvSpPr txBox="1"/>
          <p:nvPr/>
        </p:nvSpPr>
        <p:spPr>
          <a:xfrm>
            <a:off x="7780653" y="2387080"/>
            <a:ext cx="3865200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FEFFFE"/>
              </a:buClr>
              <a:buSzPts val="1400"/>
            </a:pPr>
            <a:r>
              <a:rPr lang="en" sz="1867" kern="0" dirty="0">
                <a:solidFill>
                  <a:srgbClr val="FEFFFE"/>
                </a:solidFill>
                <a:latin typeface="Arial"/>
                <a:cs typeface="Arial"/>
                <a:sym typeface="Arial"/>
              </a:rPr>
              <a:t>A Supportive Environment </a:t>
            </a:r>
            <a:endParaRPr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490;p78">
            <a:extLst>
              <a:ext uri="{FF2B5EF4-FFF2-40B4-BE49-F238E27FC236}">
                <a16:creationId xmlns:a16="http://schemas.microsoft.com/office/drawing/2014/main" id="{0BCC68FC-1ED8-4803-8ABD-1CB8DD26D539}"/>
              </a:ext>
            </a:extLst>
          </p:cNvPr>
          <p:cNvGrpSpPr/>
          <p:nvPr/>
        </p:nvGrpSpPr>
        <p:grpSpPr>
          <a:xfrm>
            <a:off x="8246081" y="2843679"/>
            <a:ext cx="1281433" cy="2520149"/>
            <a:chOff x="0" y="0"/>
            <a:chExt cx="1281433" cy="2520150"/>
          </a:xfrm>
        </p:grpSpPr>
        <p:sp>
          <p:nvSpPr>
            <p:cNvPr id="66" name="Google Shape;491;p78">
              <a:extLst>
                <a:ext uri="{FF2B5EF4-FFF2-40B4-BE49-F238E27FC236}">
                  <a16:creationId xmlns:a16="http://schemas.microsoft.com/office/drawing/2014/main" id="{2A84239E-6AAE-4D54-8C7E-D0C6848F4FBC}"/>
                </a:ext>
              </a:extLst>
            </p:cNvPr>
            <p:cNvSpPr/>
            <p:nvPr/>
          </p:nvSpPr>
          <p:spPr>
            <a:xfrm>
              <a:off x="38424" y="25649"/>
              <a:ext cx="1208100" cy="2468700"/>
            </a:xfrm>
            <a:prstGeom prst="roundRect">
              <a:avLst>
                <a:gd name="adj" fmla="val 16667"/>
              </a:avLst>
            </a:prstGeom>
            <a:solidFill>
              <a:srgbClr val="FEFFFE"/>
            </a:solidFill>
            <a:ln>
              <a:noFill/>
            </a:ln>
            <a:effectLst>
              <a:outerShdw blurRad="571500" dist="317500" dir="2700000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>
                <a:buClr>
                  <a:srgbClr val="FEFFFE"/>
                </a:buClr>
                <a:buSzPts val="1400"/>
              </a:pPr>
              <a:endParaRPr sz="1867" kern="0">
                <a:solidFill>
                  <a:srgbClr val="F3F0EC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pic>
          <p:nvPicPr>
            <p:cNvPr id="67" name="Google Shape;492;p78" descr="Google Shape;120;p2">
              <a:extLst>
                <a:ext uri="{FF2B5EF4-FFF2-40B4-BE49-F238E27FC236}">
                  <a16:creationId xmlns:a16="http://schemas.microsoft.com/office/drawing/2014/main" id="{B21C6F4E-67DF-454B-96AD-43AEF4D23C6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571" y="54275"/>
              <a:ext cx="1114289" cy="2411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493;p78" descr="Google Shape;121;p2">
              <a:extLst>
                <a:ext uri="{FF2B5EF4-FFF2-40B4-BE49-F238E27FC236}">
                  <a16:creationId xmlns:a16="http://schemas.microsoft.com/office/drawing/2014/main" id="{0739906B-A3B8-429A-8305-1968E12B200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81433" cy="2520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" name="Google Shape;494;p78">
            <a:extLst>
              <a:ext uri="{FF2B5EF4-FFF2-40B4-BE49-F238E27FC236}">
                <a16:creationId xmlns:a16="http://schemas.microsoft.com/office/drawing/2014/main" id="{9D090043-A87D-4CA1-AA65-3C067EEC066B}"/>
              </a:ext>
            </a:extLst>
          </p:cNvPr>
          <p:cNvSpPr txBox="1"/>
          <p:nvPr/>
        </p:nvSpPr>
        <p:spPr>
          <a:xfrm>
            <a:off x="7072007" y="6319555"/>
            <a:ext cx="3978800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FEFFFE"/>
              </a:buClr>
              <a:buSzPts val="1100"/>
            </a:pPr>
            <a:r>
              <a:rPr lang="en" sz="1467" b="1" kern="0">
                <a:solidFill>
                  <a:srgbClr val="FEFFFE"/>
                </a:solidFill>
                <a:latin typeface="Arial"/>
                <a:cs typeface="Arial"/>
                <a:sym typeface="Arial"/>
              </a:rPr>
              <a:t>Yields long term behavior change &amp; results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495;p78">
            <a:extLst>
              <a:ext uri="{FF2B5EF4-FFF2-40B4-BE49-F238E27FC236}">
                <a16:creationId xmlns:a16="http://schemas.microsoft.com/office/drawing/2014/main" id="{4E489F63-4858-47B6-8648-2574B6A994EA}"/>
              </a:ext>
            </a:extLst>
          </p:cNvPr>
          <p:cNvSpPr txBox="1"/>
          <p:nvPr/>
        </p:nvSpPr>
        <p:spPr>
          <a:xfrm>
            <a:off x="6823649" y="5597804"/>
            <a:ext cx="1281200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902D"/>
              </a:buClr>
              <a:buSzPts val="800"/>
            </a:pPr>
            <a:r>
              <a:rPr lang="en" sz="1067" kern="0" dirty="0">
                <a:solidFill>
                  <a:srgbClr val="003B5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Meal Planning </a:t>
            </a:r>
            <a:endParaRPr sz="1467" kern="0" dirty="0">
              <a:solidFill>
                <a:srgbClr val="003B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496;p78">
            <a:extLst>
              <a:ext uri="{FF2B5EF4-FFF2-40B4-BE49-F238E27FC236}">
                <a16:creationId xmlns:a16="http://schemas.microsoft.com/office/drawing/2014/main" id="{B05A0B93-5414-4D5E-8A72-3ED71F9DC330}"/>
              </a:ext>
            </a:extLst>
          </p:cNvPr>
          <p:cNvSpPr txBox="1"/>
          <p:nvPr/>
        </p:nvSpPr>
        <p:spPr>
          <a:xfrm>
            <a:off x="8270573" y="5620755"/>
            <a:ext cx="1281200" cy="32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902D"/>
              </a:buClr>
              <a:buSzPts val="800"/>
            </a:pPr>
            <a:r>
              <a:rPr lang="en" sz="1067" kern="0">
                <a:solidFill>
                  <a:srgbClr val="003B5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Grocery Ordering</a:t>
            </a:r>
            <a:endParaRPr sz="1467" kern="0">
              <a:solidFill>
                <a:srgbClr val="003B5C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902D"/>
              </a:buClr>
              <a:buSzPts val="800"/>
            </a:pPr>
            <a:r>
              <a:rPr lang="en" sz="1067" kern="0">
                <a:solidFill>
                  <a:srgbClr val="003B5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and Delivery </a:t>
            </a:r>
            <a:endParaRPr sz="1467" kern="0">
              <a:solidFill>
                <a:srgbClr val="003B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497;p78">
            <a:extLst>
              <a:ext uri="{FF2B5EF4-FFF2-40B4-BE49-F238E27FC236}">
                <a16:creationId xmlns:a16="http://schemas.microsoft.com/office/drawing/2014/main" id="{2E2A8836-661B-4A2E-BEC9-7B35E2010F85}"/>
              </a:ext>
            </a:extLst>
          </p:cNvPr>
          <p:cNvSpPr txBox="1"/>
          <p:nvPr/>
        </p:nvSpPr>
        <p:spPr>
          <a:xfrm>
            <a:off x="9717499" y="5620755"/>
            <a:ext cx="1281200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70">
              <a:buClr>
                <a:srgbClr val="00902D"/>
              </a:buClr>
              <a:buSzPts val="800"/>
            </a:pPr>
            <a:r>
              <a:rPr lang="en" sz="1067" kern="0">
                <a:solidFill>
                  <a:srgbClr val="003B5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Meal Ordering</a:t>
            </a:r>
            <a:endParaRPr sz="1467" kern="0">
              <a:solidFill>
                <a:srgbClr val="003B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" name="Google Shape;498;p78">
            <a:extLst>
              <a:ext uri="{FF2B5EF4-FFF2-40B4-BE49-F238E27FC236}">
                <a16:creationId xmlns:a16="http://schemas.microsoft.com/office/drawing/2014/main" id="{B7DECDBE-9793-4FE7-8EAB-E0E2132D235F}"/>
              </a:ext>
            </a:extLst>
          </p:cNvPr>
          <p:cNvGrpSpPr/>
          <p:nvPr/>
        </p:nvGrpSpPr>
        <p:grpSpPr>
          <a:xfrm>
            <a:off x="9637675" y="2843679"/>
            <a:ext cx="1281453" cy="2520188"/>
            <a:chOff x="0" y="0"/>
            <a:chExt cx="1281453" cy="2520189"/>
          </a:xfrm>
        </p:grpSpPr>
        <p:sp>
          <p:nvSpPr>
            <p:cNvPr id="74" name="Google Shape;499;p78">
              <a:extLst>
                <a:ext uri="{FF2B5EF4-FFF2-40B4-BE49-F238E27FC236}">
                  <a16:creationId xmlns:a16="http://schemas.microsoft.com/office/drawing/2014/main" id="{113C4D62-523A-427F-A4F5-57E269002260}"/>
                </a:ext>
              </a:extLst>
            </p:cNvPr>
            <p:cNvSpPr/>
            <p:nvPr/>
          </p:nvSpPr>
          <p:spPr>
            <a:xfrm>
              <a:off x="30900" y="25625"/>
              <a:ext cx="1208100" cy="2468700"/>
            </a:xfrm>
            <a:prstGeom prst="roundRect">
              <a:avLst>
                <a:gd name="adj" fmla="val 16667"/>
              </a:avLst>
            </a:prstGeom>
            <a:solidFill>
              <a:srgbClr val="FEFFFE"/>
            </a:solidFill>
            <a:ln>
              <a:noFill/>
            </a:ln>
            <a:effectLst>
              <a:outerShdw blurRad="571500" dist="317500" dir="2700000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defTabSz="1219170">
                <a:buClr>
                  <a:srgbClr val="FEFFFE"/>
                </a:buClr>
                <a:buSzPts val="1400"/>
              </a:pPr>
              <a:endParaRPr sz="1867" kern="0">
                <a:solidFill>
                  <a:srgbClr val="F3F0EC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pic>
          <p:nvPicPr>
            <p:cNvPr id="75" name="Google Shape;500;p78" descr="Google Shape;127;p2">
              <a:extLst>
                <a:ext uri="{FF2B5EF4-FFF2-40B4-BE49-F238E27FC236}">
                  <a16:creationId xmlns:a16="http://schemas.microsoft.com/office/drawing/2014/main" id="{024C620C-AD1F-461A-B029-7750FC22DEB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7799" y="54251"/>
              <a:ext cx="1114308" cy="2411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501;p78" descr="Google Shape;128;p2">
              <a:extLst>
                <a:ext uri="{FF2B5EF4-FFF2-40B4-BE49-F238E27FC236}">
                  <a16:creationId xmlns:a16="http://schemas.microsoft.com/office/drawing/2014/main" id="{2ACCA0F2-C8AA-4BE5-A707-C024B82349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81453" cy="25201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" name="Google Shape;502;p78">
            <a:extLst>
              <a:ext uri="{FF2B5EF4-FFF2-40B4-BE49-F238E27FC236}">
                <a16:creationId xmlns:a16="http://schemas.microsoft.com/office/drawing/2014/main" id="{656E9D31-5102-4201-9D1F-21B7AF7C120A}"/>
              </a:ext>
            </a:extLst>
          </p:cNvPr>
          <p:cNvSpPr/>
          <p:nvPr/>
        </p:nvSpPr>
        <p:spPr>
          <a:xfrm>
            <a:off x="7159781" y="2406527"/>
            <a:ext cx="212760" cy="2127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7344"/>
                </a:moveTo>
                <a:lnTo>
                  <a:pt x="7344" y="7344"/>
                </a:lnTo>
                <a:lnTo>
                  <a:pt x="7344" y="0"/>
                </a:lnTo>
                <a:lnTo>
                  <a:pt x="14256" y="0"/>
                </a:lnTo>
                <a:lnTo>
                  <a:pt x="14256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4256" y="14256"/>
                </a:lnTo>
                <a:lnTo>
                  <a:pt x="14256" y="21600"/>
                </a:lnTo>
                <a:lnTo>
                  <a:pt x="7344" y="21600"/>
                </a:lnTo>
                <a:lnTo>
                  <a:pt x="7344" y="14256"/>
                </a:lnTo>
                <a:lnTo>
                  <a:pt x="0" y="14256"/>
                </a:lnTo>
                <a:close/>
              </a:path>
            </a:pathLst>
          </a:custGeom>
          <a:solidFill>
            <a:srgbClr val="FEFFF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F3F0E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8" name="Google Shape;503;p78">
            <a:extLst>
              <a:ext uri="{FF2B5EF4-FFF2-40B4-BE49-F238E27FC236}">
                <a16:creationId xmlns:a16="http://schemas.microsoft.com/office/drawing/2014/main" id="{7A6ABF52-E69B-4C05-8242-9BCC2EC25771}"/>
              </a:ext>
            </a:extLst>
          </p:cNvPr>
          <p:cNvSpPr/>
          <p:nvPr/>
        </p:nvSpPr>
        <p:spPr>
          <a:xfrm rot="16200000">
            <a:off x="9380329" y="4382808"/>
            <a:ext cx="4126800" cy="289600"/>
          </a:xfrm>
          <a:prstGeom prst="rect">
            <a:avLst/>
          </a:prstGeom>
          <a:solidFill>
            <a:srgbClr val="003B5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F3F0E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9" name="Google Shape;474;p78">
            <a:extLst>
              <a:ext uri="{FF2B5EF4-FFF2-40B4-BE49-F238E27FC236}">
                <a16:creationId xmlns:a16="http://schemas.microsoft.com/office/drawing/2014/main" id="{0184AB1F-F021-4B2A-BD7C-5ACE76572F6F}"/>
              </a:ext>
            </a:extLst>
          </p:cNvPr>
          <p:cNvSpPr txBox="1"/>
          <p:nvPr/>
        </p:nvSpPr>
        <p:spPr>
          <a:xfrm>
            <a:off x="316402" y="2696257"/>
            <a:ext cx="2982937" cy="3477768"/>
          </a:xfrm>
          <a:prstGeom prst="rect">
            <a:avLst/>
          </a:prstGeom>
          <a:solidFill>
            <a:srgbClr val="ED8428"/>
          </a:solidFill>
          <a:ln>
            <a:noFill/>
          </a:ln>
        </p:spPr>
        <p:txBody>
          <a:bodyPr spcFirstLastPara="1" wrap="square" lIns="45667" tIns="45667" rIns="45667" bIns="45667" anchor="t" anchorCtr="0"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  <a:buSzPts val="1200"/>
            </a:pPr>
            <a:r>
              <a:rPr lang="en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The first Foodcare ecosystem combining a national telenutrition network of Registered Dietitians using leading personalized digital nutrition platform with the most broadly integrated healthy food buying marketplace</a:t>
            </a:r>
            <a:endParaRPr sz="2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526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274DD89D-1B35-4B36-9D7E-93E293479961}"/>
              </a:ext>
            </a:extLst>
          </p:cNvPr>
          <p:cNvSpPr txBox="1">
            <a:spLocks/>
          </p:cNvSpPr>
          <p:nvPr/>
        </p:nvSpPr>
        <p:spPr>
          <a:xfrm>
            <a:off x="352291" y="581775"/>
            <a:ext cx="10156179" cy="7017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/>
              <a:t>Food Smart</a:t>
            </a:r>
            <a:endParaRPr lang="en-US" sz="4400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203EC034-330C-41D0-8BC8-07A67955B33D}"/>
              </a:ext>
            </a:extLst>
          </p:cNvPr>
          <p:cNvSpPr txBox="1">
            <a:spLocks/>
          </p:cNvSpPr>
          <p:nvPr/>
        </p:nvSpPr>
        <p:spPr>
          <a:xfrm>
            <a:off x="333241" y="1197400"/>
            <a:ext cx="1015617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z="3600" b="0" dirty="0">
                <a:latin typeface="+mn-lt"/>
              </a:rPr>
              <a:t>Improving food security &amp; health equity </a:t>
            </a:r>
          </a:p>
        </p:txBody>
      </p:sp>
      <p:sp>
        <p:nvSpPr>
          <p:cNvPr id="48" name="Google Shape;752;p89">
            <a:extLst>
              <a:ext uri="{FF2B5EF4-FFF2-40B4-BE49-F238E27FC236}">
                <a16:creationId xmlns:a16="http://schemas.microsoft.com/office/drawing/2014/main" id="{998FCA24-F41C-4D6F-B59F-4CA75BBE44AA}"/>
              </a:ext>
            </a:extLst>
          </p:cNvPr>
          <p:cNvSpPr/>
          <p:nvPr/>
        </p:nvSpPr>
        <p:spPr>
          <a:xfrm>
            <a:off x="3284174" y="3422728"/>
            <a:ext cx="1705200" cy="161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D8428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E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 Identify food   </a:t>
            </a:r>
            <a:endParaRPr sz="1200" b="1" kern="0" dirty="0">
              <a:solidFill>
                <a:srgbClr val="FE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E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 and nutrition </a:t>
            </a:r>
            <a:endParaRPr sz="1200" b="1" kern="0" dirty="0">
              <a:solidFill>
                <a:srgbClr val="FE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E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 insecure </a:t>
            </a:r>
            <a:endParaRPr sz="1200" b="1" kern="0" dirty="0">
              <a:solidFill>
                <a:srgbClr val="FE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E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 members </a:t>
            </a:r>
            <a:endParaRPr sz="1867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49" name="Google Shape;757;p89" descr="A person holding an orange&#10;&#10;Description automatically generated with medium confidence">
            <a:extLst>
              <a:ext uri="{FF2B5EF4-FFF2-40B4-BE49-F238E27FC236}">
                <a16:creationId xmlns:a16="http://schemas.microsoft.com/office/drawing/2014/main" id="{421BB219-2E3F-47B1-896A-53B05C20F8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7342" r="15928"/>
          <a:stretch/>
        </p:blipFill>
        <p:spPr>
          <a:xfrm>
            <a:off x="690041" y="3013528"/>
            <a:ext cx="2430000" cy="2429200"/>
          </a:xfrm>
          <a:prstGeom prst="flowChartConnector">
            <a:avLst/>
          </a:prstGeom>
          <a:solidFill>
            <a:srgbClr val="003B5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Google Shape;759;p89">
            <a:extLst>
              <a:ext uri="{FF2B5EF4-FFF2-40B4-BE49-F238E27FC236}">
                <a16:creationId xmlns:a16="http://schemas.microsoft.com/office/drawing/2014/main" id="{7434AE27-5AC3-4C24-AAE5-06E5C7E3619F}"/>
              </a:ext>
            </a:extLst>
          </p:cNvPr>
          <p:cNvSpPr/>
          <p:nvPr/>
        </p:nvSpPr>
        <p:spPr>
          <a:xfrm>
            <a:off x="5135908" y="4282575"/>
            <a:ext cx="3147200" cy="561200"/>
          </a:xfrm>
          <a:prstGeom prst="rect">
            <a:avLst/>
          </a:prstGeom>
          <a:solidFill>
            <a:srgbClr val="465359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Connect members with local food banks and support programs like WIC</a:t>
            </a:r>
            <a:endParaRPr sz="1867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760;p89">
            <a:extLst>
              <a:ext uri="{FF2B5EF4-FFF2-40B4-BE49-F238E27FC236}">
                <a16:creationId xmlns:a16="http://schemas.microsoft.com/office/drawing/2014/main" id="{706B5374-F34B-42D3-9A0A-04B0BE135C94}"/>
              </a:ext>
            </a:extLst>
          </p:cNvPr>
          <p:cNvSpPr/>
          <p:nvPr/>
        </p:nvSpPr>
        <p:spPr>
          <a:xfrm>
            <a:off x="5135908" y="5095249"/>
            <a:ext cx="3147200" cy="561200"/>
          </a:xfrm>
          <a:prstGeom prst="rect">
            <a:avLst/>
          </a:prstGeom>
          <a:solidFill>
            <a:srgbClr val="465359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Identify and enroll eligible members in SNAP</a:t>
            </a:r>
            <a:endParaRPr sz="1867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761;p89">
            <a:extLst>
              <a:ext uri="{FF2B5EF4-FFF2-40B4-BE49-F238E27FC236}">
                <a16:creationId xmlns:a16="http://schemas.microsoft.com/office/drawing/2014/main" id="{87B1EE12-D2D8-43B8-B187-59D27CF0B242}"/>
              </a:ext>
            </a:extLst>
          </p:cNvPr>
          <p:cNvSpPr txBox="1"/>
          <p:nvPr/>
        </p:nvSpPr>
        <p:spPr>
          <a:xfrm>
            <a:off x="8675326" y="3514360"/>
            <a:ext cx="314719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b="1" kern="0" dirty="0">
                <a:solidFill>
                  <a:srgbClr val="4D85B8"/>
                </a:solidFill>
                <a:cs typeface="Arial"/>
                <a:sym typeface="Arial"/>
              </a:rPr>
              <a:t>Improved clinical guidance</a:t>
            </a:r>
            <a:endParaRPr sz="2400" b="1" kern="0" dirty="0">
              <a:solidFill>
                <a:srgbClr val="4D85B8"/>
              </a:solidFill>
              <a:cs typeface="Arial"/>
              <a:sym typeface="Arial"/>
            </a:endParaRPr>
          </a:p>
        </p:txBody>
      </p:sp>
      <p:sp>
        <p:nvSpPr>
          <p:cNvPr id="53" name="Google Shape;762;p89">
            <a:extLst>
              <a:ext uri="{FF2B5EF4-FFF2-40B4-BE49-F238E27FC236}">
                <a16:creationId xmlns:a16="http://schemas.microsoft.com/office/drawing/2014/main" id="{C7446E20-2B13-423C-9BC9-5B55372186F8}"/>
              </a:ext>
            </a:extLst>
          </p:cNvPr>
          <p:cNvSpPr/>
          <p:nvPr/>
        </p:nvSpPr>
        <p:spPr>
          <a:xfrm>
            <a:off x="5135908" y="3469901"/>
            <a:ext cx="3147200" cy="561200"/>
          </a:xfrm>
          <a:prstGeom prst="rect">
            <a:avLst/>
          </a:prstGeom>
          <a:solidFill>
            <a:srgbClr val="465359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Integrate with PCP and other providers</a:t>
            </a:r>
            <a:endParaRPr sz="1867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763;p89">
            <a:extLst>
              <a:ext uri="{FF2B5EF4-FFF2-40B4-BE49-F238E27FC236}">
                <a16:creationId xmlns:a16="http://schemas.microsoft.com/office/drawing/2014/main" id="{63A659F9-86E4-4C2A-8374-1BFB984D11B6}"/>
              </a:ext>
            </a:extLst>
          </p:cNvPr>
          <p:cNvSpPr txBox="1"/>
          <p:nvPr/>
        </p:nvSpPr>
        <p:spPr>
          <a:xfrm>
            <a:off x="8675325" y="4343615"/>
            <a:ext cx="314719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b="1" kern="0" dirty="0">
                <a:solidFill>
                  <a:srgbClr val="4D85B8"/>
                </a:solidFill>
                <a:cs typeface="Arial"/>
                <a:sym typeface="Arial"/>
              </a:rPr>
              <a:t>Community engagement</a:t>
            </a:r>
            <a:endParaRPr sz="2400" b="1" kern="0" dirty="0">
              <a:solidFill>
                <a:srgbClr val="4D85B8"/>
              </a:solidFill>
              <a:cs typeface="Arial"/>
              <a:sym typeface="Arial"/>
            </a:endParaRPr>
          </a:p>
        </p:txBody>
      </p:sp>
      <p:sp>
        <p:nvSpPr>
          <p:cNvPr id="55" name="Google Shape;764;p89">
            <a:extLst>
              <a:ext uri="{FF2B5EF4-FFF2-40B4-BE49-F238E27FC236}">
                <a16:creationId xmlns:a16="http://schemas.microsoft.com/office/drawing/2014/main" id="{15C5F2C8-0958-4828-8D33-E86BCD448BB3}"/>
              </a:ext>
            </a:extLst>
          </p:cNvPr>
          <p:cNvSpPr txBox="1"/>
          <p:nvPr/>
        </p:nvSpPr>
        <p:spPr>
          <a:xfrm>
            <a:off x="8675326" y="5106707"/>
            <a:ext cx="2104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b="1" kern="0" dirty="0">
                <a:solidFill>
                  <a:srgbClr val="4D85B8"/>
                </a:solidFill>
                <a:cs typeface="Arial"/>
                <a:sym typeface="Arial"/>
              </a:rPr>
              <a:t>Food affordability</a:t>
            </a:r>
            <a:endParaRPr sz="2400" b="1" kern="0" dirty="0">
              <a:solidFill>
                <a:srgbClr val="4D85B8"/>
              </a:solidFill>
              <a:cs typeface="Arial"/>
              <a:sym typeface="Arial"/>
            </a:endParaRPr>
          </a:p>
        </p:txBody>
      </p:sp>
      <p:sp>
        <p:nvSpPr>
          <p:cNvPr id="56" name="Google Shape;765;p89">
            <a:extLst>
              <a:ext uri="{FF2B5EF4-FFF2-40B4-BE49-F238E27FC236}">
                <a16:creationId xmlns:a16="http://schemas.microsoft.com/office/drawing/2014/main" id="{E6C02177-5E14-4533-AD06-FDC788CE62AB}"/>
              </a:ext>
            </a:extLst>
          </p:cNvPr>
          <p:cNvSpPr/>
          <p:nvPr/>
        </p:nvSpPr>
        <p:spPr>
          <a:xfrm>
            <a:off x="8283108" y="3567895"/>
            <a:ext cx="277200" cy="3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6535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766;p89">
            <a:extLst>
              <a:ext uri="{FF2B5EF4-FFF2-40B4-BE49-F238E27FC236}">
                <a16:creationId xmlns:a16="http://schemas.microsoft.com/office/drawing/2014/main" id="{27AC0E46-2441-463C-85CE-A99635E3AA0A}"/>
              </a:ext>
            </a:extLst>
          </p:cNvPr>
          <p:cNvSpPr/>
          <p:nvPr/>
        </p:nvSpPr>
        <p:spPr>
          <a:xfrm>
            <a:off x="8283108" y="4380579"/>
            <a:ext cx="277200" cy="3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6535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767;p89">
            <a:extLst>
              <a:ext uri="{FF2B5EF4-FFF2-40B4-BE49-F238E27FC236}">
                <a16:creationId xmlns:a16="http://schemas.microsoft.com/office/drawing/2014/main" id="{E84991CC-77C2-478D-AB2C-0750A520C7D6}"/>
              </a:ext>
            </a:extLst>
          </p:cNvPr>
          <p:cNvSpPr/>
          <p:nvPr/>
        </p:nvSpPr>
        <p:spPr>
          <a:xfrm>
            <a:off x="8283108" y="5193249"/>
            <a:ext cx="277200" cy="3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6535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768;p89">
            <a:extLst>
              <a:ext uri="{FF2B5EF4-FFF2-40B4-BE49-F238E27FC236}">
                <a16:creationId xmlns:a16="http://schemas.microsoft.com/office/drawing/2014/main" id="{7D246504-098C-4486-9246-016A3EEC6315}"/>
              </a:ext>
            </a:extLst>
          </p:cNvPr>
          <p:cNvSpPr txBox="1"/>
          <p:nvPr/>
        </p:nvSpPr>
        <p:spPr>
          <a:xfrm>
            <a:off x="5135908" y="2119183"/>
            <a:ext cx="31472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000" b="1" kern="0" dirty="0">
                <a:solidFill>
                  <a:srgbClr val="003B5C"/>
                </a:solidFill>
                <a:latin typeface="Arial"/>
                <a:cs typeface="Arial"/>
                <a:sym typeface="Arial"/>
              </a:rPr>
              <a:t>INTEGRATIONS</a:t>
            </a:r>
            <a:endParaRPr sz="2000" b="1" kern="0" dirty="0">
              <a:solidFill>
                <a:srgbClr val="003B5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769;p89">
            <a:extLst>
              <a:ext uri="{FF2B5EF4-FFF2-40B4-BE49-F238E27FC236}">
                <a16:creationId xmlns:a16="http://schemas.microsoft.com/office/drawing/2014/main" id="{E198B2F8-61D3-4E00-97DE-1C5AD904BED0}"/>
              </a:ext>
            </a:extLst>
          </p:cNvPr>
          <p:cNvSpPr txBox="1"/>
          <p:nvPr/>
        </p:nvSpPr>
        <p:spPr>
          <a:xfrm>
            <a:off x="8750591" y="2119183"/>
            <a:ext cx="235185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000" b="1" kern="0" dirty="0">
                <a:solidFill>
                  <a:srgbClr val="003B5C"/>
                </a:solidFill>
                <a:latin typeface="Arial"/>
                <a:cs typeface="Arial"/>
                <a:sym typeface="Arial"/>
              </a:rPr>
              <a:t>OUTCOMES</a:t>
            </a:r>
            <a:endParaRPr sz="2000" b="1" kern="0" dirty="0">
              <a:solidFill>
                <a:srgbClr val="003B5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770;p89">
            <a:extLst>
              <a:ext uri="{FF2B5EF4-FFF2-40B4-BE49-F238E27FC236}">
                <a16:creationId xmlns:a16="http://schemas.microsoft.com/office/drawing/2014/main" id="{B1C2EB8C-BE14-4397-B0C4-8F91E0603BE7}"/>
              </a:ext>
            </a:extLst>
          </p:cNvPr>
          <p:cNvSpPr/>
          <p:nvPr/>
        </p:nvSpPr>
        <p:spPr>
          <a:xfrm>
            <a:off x="5135908" y="2656949"/>
            <a:ext cx="3147200" cy="561200"/>
          </a:xfrm>
          <a:prstGeom prst="rect">
            <a:avLst/>
          </a:prstGeom>
          <a:solidFill>
            <a:srgbClr val="465359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2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Help members access food cards and medically tailored meals</a:t>
            </a:r>
            <a:endParaRPr sz="1867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771;p89">
            <a:extLst>
              <a:ext uri="{FF2B5EF4-FFF2-40B4-BE49-F238E27FC236}">
                <a16:creationId xmlns:a16="http://schemas.microsoft.com/office/drawing/2014/main" id="{F2CA7A03-ED1F-487C-B92E-7531235BCA24}"/>
              </a:ext>
            </a:extLst>
          </p:cNvPr>
          <p:cNvSpPr txBox="1"/>
          <p:nvPr/>
        </p:nvSpPr>
        <p:spPr>
          <a:xfrm>
            <a:off x="8655768" y="2719233"/>
            <a:ext cx="314718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b="1" kern="0" dirty="0">
                <a:solidFill>
                  <a:srgbClr val="4D85B8"/>
                </a:solidFill>
                <a:cs typeface="Arial"/>
                <a:sym typeface="Arial"/>
              </a:rPr>
              <a:t>Targeted nutrition assistance</a:t>
            </a:r>
            <a:endParaRPr sz="2400" b="1" kern="0" dirty="0">
              <a:solidFill>
                <a:srgbClr val="4D85B8"/>
              </a:solidFill>
              <a:cs typeface="Arial"/>
              <a:sym typeface="Arial"/>
            </a:endParaRPr>
          </a:p>
        </p:txBody>
      </p:sp>
      <p:sp>
        <p:nvSpPr>
          <p:cNvPr id="63" name="Google Shape;772;p89">
            <a:extLst>
              <a:ext uri="{FF2B5EF4-FFF2-40B4-BE49-F238E27FC236}">
                <a16:creationId xmlns:a16="http://schemas.microsoft.com/office/drawing/2014/main" id="{139D2F58-108A-4F20-8EE6-BAB6EE956B45}"/>
              </a:ext>
            </a:extLst>
          </p:cNvPr>
          <p:cNvSpPr/>
          <p:nvPr/>
        </p:nvSpPr>
        <p:spPr>
          <a:xfrm>
            <a:off x="8283108" y="2754949"/>
            <a:ext cx="277200" cy="3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6535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2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487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C31D8BC-7C91-4D40-A776-DAA5643E0B7C}"/>
              </a:ext>
            </a:extLst>
          </p:cNvPr>
          <p:cNvSpPr/>
          <p:nvPr/>
        </p:nvSpPr>
        <p:spPr>
          <a:xfrm>
            <a:off x="679842" y="4976722"/>
            <a:ext cx="951261" cy="951261"/>
          </a:xfrm>
          <a:prstGeom prst="rect">
            <a:avLst/>
          </a:prstGeom>
          <a:solidFill>
            <a:srgbClr val="ED84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0D1A2-6EED-4D80-A6F9-D754435B8619}"/>
              </a:ext>
            </a:extLst>
          </p:cNvPr>
          <p:cNvSpPr/>
          <p:nvPr/>
        </p:nvSpPr>
        <p:spPr>
          <a:xfrm>
            <a:off x="702998" y="3635385"/>
            <a:ext cx="951261" cy="951261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C56116-C575-49EC-AE57-817F8027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13" y="603097"/>
            <a:ext cx="10156179" cy="70173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Additional Programs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0EF6624-8F96-49EF-9C07-53F25AEC1DC1}"/>
              </a:ext>
            </a:extLst>
          </p:cNvPr>
          <p:cNvSpPr txBox="1">
            <a:spLocks/>
          </p:cNvSpPr>
          <p:nvPr/>
        </p:nvSpPr>
        <p:spPr>
          <a:xfrm>
            <a:off x="335512" y="1187163"/>
            <a:ext cx="11691388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z="3600" b="0" dirty="0">
                <a:latin typeface="+mn-lt"/>
              </a:rPr>
              <a:t>Focusing on Diabetes, Stroke, CV Disease &amp; Child Wellness</a:t>
            </a:r>
          </a:p>
        </p:txBody>
      </p:sp>
      <p:pic>
        <p:nvPicPr>
          <p:cNvPr id="24" name="Picture 2" descr="See the source image">
            <a:extLst>
              <a:ext uri="{FF2B5EF4-FFF2-40B4-BE49-F238E27FC236}">
                <a16:creationId xmlns:a16="http://schemas.microsoft.com/office/drawing/2014/main" id="{8926244F-568C-4867-87C5-FCA818D20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8"/>
          <a:stretch/>
        </p:blipFill>
        <p:spPr bwMode="auto">
          <a:xfrm>
            <a:off x="7296498" y="2659621"/>
            <a:ext cx="4447292" cy="2549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771;p89">
            <a:extLst>
              <a:ext uri="{FF2B5EF4-FFF2-40B4-BE49-F238E27FC236}">
                <a16:creationId xmlns:a16="http://schemas.microsoft.com/office/drawing/2014/main" id="{090FD87E-6FCA-4051-AE01-2F3FA9389D88}"/>
              </a:ext>
            </a:extLst>
          </p:cNvPr>
          <p:cNvSpPr txBox="1"/>
          <p:nvPr/>
        </p:nvSpPr>
        <p:spPr>
          <a:xfrm>
            <a:off x="1886414" y="2370329"/>
            <a:ext cx="516033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i="1" kern="0" dirty="0">
                <a:solidFill>
                  <a:srgbClr val="003B5C"/>
                </a:solidFill>
                <a:latin typeface="+mj-lt"/>
                <a:cs typeface="Arial"/>
                <a:sym typeface="Arial"/>
              </a:rPr>
              <a:t>Love Your Heart </a:t>
            </a:r>
          </a:p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003B5C"/>
                </a:solidFill>
                <a:latin typeface="+mj-lt"/>
                <a:cs typeface="Arial"/>
                <a:sym typeface="Arial"/>
              </a:rPr>
              <a:t>Blood Pressure Control Program</a:t>
            </a:r>
            <a:endParaRPr sz="3600" b="1" kern="0" dirty="0">
              <a:solidFill>
                <a:srgbClr val="003B5C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6" name="Google Shape;771;p89">
            <a:extLst>
              <a:ext uri="{FF2B5EF4-FFF2-40B4-BE49-F238E27FC236}">
                <a16:creationId xmlns:a16="http://schemas.microsoft.com/office/drawing/2014/main" id="{25B18FEC-3878-4249-AD92-E3EA7C3501FF}"/>
              </a:ext>
            </a:extLst>
          </p:cNvPr>
          <p:cNvSpPr txBox="1"/>
          <p:nvPr/>
        </p:nvSpPr>
        <p:spPr>
          <a:xfrm>
            <a:off x="1886414" y="3779348"/>
            <a:ext cx="4388404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003B5C"/>
                </a:solidFill>
                <a:latin typeface="+mj-lt"/>
                <a:cs typeface="Arial"/>
                <a:sym typeface="Arial"/>
              </a:rPr>
              <a:t>Community Baby Showers</a:t>
            </a:r>
            <a:endParaRPr sz="3600" b="1" kern="0" dirty="0">
              <a:solidFill>
                <a:srgbClr val="003B5C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771;p89">
            <a:extLst>
              <a:ext uri="{FF2B5EF4-FFF2-40B4-BE49-F238E27FC236}">
                <a16:creationId xmlns:a16="http://schemas.microsoft.com/office/drawing/2014/main" id="{E7DF9E8E-2A55-4F73-B3C3-9AA657461FD2}"/>
              </a:ext>
            </a:extLst>
          </p:cNvPr>
          <p:cNvSpPr txBox="1"/>
          <p:nvPr/>
        </p:nvSpPr>
        <p:spPr>
          <a:xfrm>
            <a:off x="1886414" y="4948915"/>
            <a:ext cx="5419908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003B5C"/>
                </a:solidFill>
                <a:latin typeface="+mj-lt"/>
                <a:cs typeface="Arial"/>
                <a:sym typeface="Arial"/>
              </a:rPr>
              <a:t>City of Chicago’s </a:t>
            </a:r>
            <a:r>
              <a:rPr lang="en" sz="2400" b="1" i="1" kern="0" dirty="0">
                <a:solidFill>
                  <a:srgbClr val="003B5C"/>
                </a:solidFill>
                <a:latin typeface="+mj-lt"/>
                <a:cs typeface="Arial"/>
                <a:sym typeface="Arial"/>
              </a:rPr>
              <a:t>Protect Chicago at Home </a:t>
            </a:r>
            <a:r>
              <a:rPr lang="en" sz="2400" b="1" kern="0" dirty="0">
                <a:solidFill>
                  <a:srgbClr val="003B5C"/>
                </a:solidFill>
                <a:latin typeface="+mj-lt"/>
                <a:cs typeface="Arial"/>
                <a:sym typeface="Arial"/>
              </a:rPr>
              <a:t>Mobile Vaccinations</a:t>
            </a:r>
            <a:endParaRPr sz="3600" b="1" kern="0" dirty="0">
              <a:solidFill>
                <a:srgbClr val="003B5C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AFB5822-01B7-493F-8243-25C9DA241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2" y="2370329"/>
            <a:ext cx="951261" cy="951261"/>
          </a:xfrm>
          <a:prstGeom prst="rect">
            <a:avLst/>
          </a:prstGeom>
          <a:solidFill>
            <a:srgbClr val="4D85B8"/>
          </a:solidFill>
        </p:spPr>
      </p:pic>
      <p:pic>
        <p:nvPicPr>
          <p:cNvPr id="29" name="Graphic 28" descr="Stork Baby with solid fill">
            <a:extLst>
              <a:ext uri="{FF2B5EF4-FFF2-40B4-BE49-F238E27FC236}">
                <a16:creationId xmlns:a16="http://schemas.microsoft.com/office/drawing/2014/main" id="{E8149EC1-B99A-4411-9BF5-E24887CC2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729" y="3660932"/>
            <a:ext cx="914400" cy="914400"/>
          </a:xfrm>
          <a:prstGeom prst="rect">
            <a:avLst/>
          </a:prstGeom>
        </p:spPr>
      </p:pic>
      <p:pic>
        <p:nvPicPr>
          <p:cNvPr id="30" name="Graphic 29" descr="Needle with solid fill">
            <a:extLst>
              <a:ext uri="{FF2B5EF4-FFF2-40B4-BE49-F238E27FC236}">
                <a16:creationId xmlns:a16="http://schemas.microsoft.com/office/drawing/2014/main" id="{808E46A5-0879-49FD-9B1A-22CFE170D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947" y="4985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02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C1D92D-A71D-4E05-9C51-B2507454D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31" y="597205"/>
            <a:ext cx="7190413" cy="59902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429A6F-FA05-426E-9679-CB07F5CBB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57" t="7493"/>
          <a:stretch/>
        </p:blipFill>
        <p:spPr>
          <a:xfrm>
            <a:off x="8425307" y="2870956"/>
            <a:ext cx="3766693" cy="1780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68A5B4-E092-4020-8881-B515BDA17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74" r="41192"/>
          <a:stretch/>
        </p:blipFill>
        <p:spPr>
          <a:xfrm>
            <a:off x="8505375" y="982035"/>
            <a:ext cx="1544714" cy="1924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48BF2B-F168-4B32-8C1D-BAC3EF6A5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0" t="9440" r="77834"/>
          <a:stretch/>
        </p:blipFill>
        <p:spPr>
          <a:xfrm>
            <a:off x="10130157" y="1181244"/>
            <a:ext cx="1775535" cy="17426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C1AA86-0D0F-438D-9595-565F146EC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2" r="58303"/>
          <a:stretch/>
        </p:blipFill>
        <p:spPr>
          <a:xfrm>
            <a:off x="9430467" y="4596066"/>
            <a:ext cx="1756372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5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7C7C75-B350-43E7-BD8C-144632AB06A4}"/>
              </a:ext>
            </a:extLst>
          </p:cNvPr>
          <p:cNvSpPr txBox="1">
            <a:spLocks/>
          </p:cNvSpPr>
          <p:nvPr/>
        </p:nvSpPr>
        <p:spPr>
          <a:xfrm>
            <a:off x="668455" y="4438396"/>
            <a:ext cx="10855090" cy="1701800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u="sng" dirty="0">
                <a:solidFill>
                  <a:srgbClr val="ED8428"/>
                </a:solidFill>
              </a:rPr>
              <a:t>WHAT IS THE CONVERATION?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465359"/>
                </a:solidFill>
              </a:rPr>
              <a:t>Lifestyle Factors Influence Sustainability!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CB4489-FC73-422D-B916-0D61046F5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60" y="2331212"/>
            <a:ext cx="11742420" cy="187549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successful, healthcare programs must create a paradigm shifts to address: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68BCE94-26EE-46BD-A812-2753710F68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85" t="24807" r="-385" b="13831"/>
          <a:stretch/>
        </p:blipFill>
        <p:spPr>
          <a:xfrm>
            <a:off x="449263" y="603250"/>
            <a:ext cx="11293475" cy="35575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61527-EC37-42B0-9273-2FD574EDB3B1}"/>
              </a:ext>
            </a:extLst>
          </p:cNvPr>
          <p:cNvSpPr/>
          <p:nvPr/>
        </p:nvSpPr>
        <p:spPr>
          <a:xfrm>
            <a:off x="449580" y="603504"/>
            <a:ext cx="11292840" cy="355701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58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84AEB2C-41DE-477D-94C0-46DC32379A99}"/>
              </a:ext>
            </a:extLst>
          </p:cNvPr>
          <p:cNvSpPr txBox="1">
            <a:spLocks/>
          </p:cNvSpPr>
          <p:nvPr/>
        </p:nvSpPr>
        <p:spPr>
          <a:xfrm>
            <a:off x="372739" y="505859"/>
            <a:ext cx="10156179" cy="7017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latin typeface="+mn-lt"/>
              </a:rPr>
              <a:t>Lifestyle Changes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F8FEAE-18C8-492D-A332-CFB13521A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79"/>
          <a:stretch/>
        </p:blipFill>
        <p:spPr>
          <a:xfrm>
            <a:off x="423539" y="1663770"/>
            <a:ext cx="3913511" cy="24666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7D80EE-8479-4CA0-ADB8-62702586F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79"/>
          <a:stretch/>
        </p:blipFill>
        <p:spPr>
          <a:xfrm>
            <a:off x="423539" y="4152739"/>
            <a:ext cx="3913511" cy="24666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A5A542-53B7-4931-90CC-8FE4B410DA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21345" y="1825190"/>
            <a:ext cx="6610591" cy="4610421"/>
          </a:xfrm>
          <a:prstGeom prst="rect">
            <a:avLst/>
          </a:prstGeom>
          <a:ln w="38100" cap="sq">
            <a:solidFill>
              <a:srgbClr val="4A2F1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8AE785B-EED4-485B-85F5-15E8885E3D11}"/>
              </a:ext>
            </a:extLst>
          </p:cNvPr>
          <p:cNvSpPr txBox="1">
            <a:spLocks/>
          </p:cNvSpPr>
          <p:nvPr/>
        </p:nvSpPr>
        <p:spPr>
          <a:xfrm>
            <a:off x="372738" y="1119988"/>
            <a:ext cx="1015617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z="3600" b="0" dirty="0">
                <a:latin typeface="+mn-lt"/>
              </a:rPr>
              <a:t>Focus on the Root Causes</a:t>
            </a:r>
          </a:p>
        </p:txBody>
      </p:sp>
    </p:spTree>
    <p:extLst>
      <p:ext uri="{BB962C8B-B14F-4D97-AF65-F5344CB8AC3E}">
        <p14:creationId xmlns:p14="http://schemas.microsoft.com/office/powerpoint/2010/main" val="2582856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CEE0-AF33-4B8B-9622-2A50B4FD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78341"/>
            <a:ext cx="3424138" cy="150013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Disparities in healthcare: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95D9B-1C30-46A7-AC78-0AD00F70B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What are the key drivers?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Who is being impacted?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How can we address it?</a:t>
            </a:r>
          </a:p>
        </p:txBody>
      </p:sp>
      <p:pic>
        <p:nvPicPr>
          <p:cNvPr id="2050" name="Picture 2" descr="What is Health Equity and Why Does it Matter? | Audacious Inquiry">
            <a:extLst>
              <a:ext uri="{FF2B5EF4-FFF2-40B4-BE49-F238E27FC236}">
                <a16:creationId xmlns:a16="http://schemas.microsoft.com/office/drawing/2014/main" id="{57F24BB1-C5DB-438F-AF36-F3F78E9977D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2" t="-271" r="30944" b="271"/>
          <a:stretch/>
        </p:blipFill>
        <p:spPr bwMode="auto">
          <a:xfrm>
            <a:off x="4271390" y="640080"/>
            <a:ext cx="3703320" cy="575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is Health Equity and Why Does it Matter? | Audacious Inquiry">
            <a:extLst>
              <a:ext uri="{FF2B5EF4-FFF2-40B4-BE49-F238E27FC236}">
                <a16:creationId xmlns:a16="http://schemas.microsoft.com/office/drawing/2014/main" id="{2ABDF736-332F-473C-867B-CEBEB1BD560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0" t="555" r="-918" b="-555"/>
          <a:stretch/>
        </p:blipFill>
        <p:spPr bwMode="auto">
          <a:xfrm>
            <a:off x="8068962" y="639052"/>
            <a:ext cx="3703637" cy="57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164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DE80E7-5893-4327-8895-EF548693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93" y="571500"/>
            <a:ext cx="10976477" cy="854081"/>
          </a:xfrm>
        </p:spPr>
        <p:txBody>
          <a:bodyPr>
            <a:normAutofit/>
          </a:bodyPr>
          <a:lstStyle/>
          <a:p>
            <a:r>
              <a:rPr lang="en-US" sz="4400" dirty="0"/>
              <a:t>Clinician Responsibilities: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E91F6ED-1E2C-41DD-814F-7F2A087EB7A7}"/>
              </a:ext>
            </a:extLst>
          </p:cNvPr>
          <p:cNvSpPr txBox="1">
            <a:spLocks/>
          </p:cNvSpPr>
          <p:nvPr/>
        </p:nvSpPr>
        <p:spPr>
          <a:xfrm>
            <a:off x="475294" y="1450981"/>
            <a:ext cx="10976477" cy="4813747"/>
          </a:xfrm>
          <a:prstGeom prst="rect">
            <a:avLst/>
          </a:prstGeom>
          <a:solidFill>
            <a:srgbClr val="969FA7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400" dirty="0"/>
              <a:t>Ask questions to understand our patients’ </a:t>
            </a:r>
            <a:r>
              <a:rPr lang="en-US" sz="3400" b="1" dirty="0">
                <a:solidFill>
                  <a:srgbClr val="ED8428"/>
                </a:solidFill>
              </a:rPr>
              <a:t>Social Determinants of Health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sz="3400" dirty="0"/>
          </a:p>
          <a:p>
            <a:pPr marL="342900" indent="-342900" algn="l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3400" dirty="0"/>
              <a:t>Look for </a:t>
            </a:r>
            <a:r>
              <a:rPr lang="en-US" sz="3400" b="1" dirty="0">
                <a:solidFill>
                  <a:srgbClr val="ED8428"/>
                </a:solidFill>
              </a:rPr>
              <a:t>Metabolic Disease</a:t>
            </a:r>
            <a:r>
              <a:rPr lang="en-US" sz="3400" b="1" dirty="0">
                <a:solidFill>
                  <a:srgbClr val="003B5C"/>
                </a:solidFill>
              </a:rPr>
              <a:t> </a:t>
            </a:r>
            <a:r>
              <a:rPr lang="en-US" sz="3400" dirty="0"/>
              <a:t>as a Potential Underlying Health Concern</a:t>
            </a: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sz="3400" dirty="0"/>
          </a:p>
          <a:p>
            <a:pPr marL="342900" indent="-342900" algn="l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3400" dirty="0"/>
              <a:t>Support &amp; Guide Patients to Make the Appropriate </a:t>
            </a:r>
            <a:r>
              <a:rPr lang="en-US" sz="3400" b="1" dirty="0">
                <a:solidFill>
                  <a:srgbClr val="ED8428"/>
                </a:solidFill>
              </a:rPr>
              <a:t>Lifestyle Changes</a:t>
            </a:r>
          </a:p>
        </p:txBody>
      </p:sp>
    </p:spTree>
    <p:extLst>
      <p:ext uri="{BB962C8B-B14F-4D97-AF65-F5344CB8AC3E}">
        <p14:creationId xmlns:p14="http://schemas.microsoft.com/office/powerpoint/2010/main" val="609705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A3C0C7-E790-49F6-B1D5-68B1DFCB8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7" r="476" b="5944"/>
          <a:stretch/>
        </p:blipFill>
        <p:spPr>
          <a:xfrm>
            <a:off x="210814" y="2076226"/>
            <a:ext cx="2714625" cy="36199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3AF5A0-7D5B-488B-8326-C366CDEF5215}"/>
              </a:ext>
            </a:extLst>
          </p:cNvPr>
          <p:cNvSpPr txBox="1"/>
          <p:nvPr/>
        </p:nvSpPr>
        <p:spPr>
          <a:xfrm>
            <a:off x="257175" y="1706894"/>
            <a:ext cx="264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5C"/>
                </a:solidFill>
              </a:rPr>
              <a:t>Renal</a:t>
            </a:r>
          </a:p>
        </p:txBody>
      </p:sp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21C508A-294A-4F91-A739-694C67981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2086414"/>
            <a:ext cx="2728970" cy="37530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2E950C-9D59-4BF7-8B89-691739EE2F29}"/>
              </a:ext>
            </a:extLst>
          </p:cNvPr>
          <p:cNvSpPr txBox="1"/>
          <p:nvPr/>
        </p:nvSpPr>
        <p:spPr>
          <a:xfrm>
            <a:off x="6129969" y="1706894"/>
            <a:ext cx="2728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5C"/>
                </a:solidFill>
              </a:rPr>
              <a:t>Blood Pressure</a:t>
            </a: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5E45C15D-7F48-4302-82DC-508B0E34EB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1"/>
          <a:stretch/>
        </p:blipFill>
        <p:spPr>
          <a:xfrm>
            <a:off x="6069203" y="2043961"/>
            <a:ext cx="2867025" cy="37955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E826FF-1B24-4068-B9BD-E4BF7F4F472E}"/>
              </a:ext>
            </a:extLst>
          </p:cNvPr>
          <p:cNvSpPr txBox="1"/>
          <p:nvPr/>
        </p:nvSpPr>
        <p:spPr>
          <a:xfrm>
            <a:off x="3154723" y="1706894"/>
            <a:ext cx="2728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5C"/>
                </a:solidFill>
              </a:rPr>
              <a:t>Diabetes</a:t>
            </a:r>
          </a:p>
        </p:txBody>
      </p:sp>
      <p:pic>
        <p:nvPicPr>
          <p:cNvPr id="20" name="Picture 19" descr="A picture containing text, clock, people, receipt&#10;&#10;Description automatically generated">
            <a:extLst>
              <a:ext uri="{FF2B5EF4-FFF2-40B4-BE49-F238E27FC236}">
                <a16:creationId xmlns:a16="http://schemas.microsoft.com/office/drawing/2014/main" id="{94B4AC36-D163-4B6D-BF9A-1FA8F427A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80" y="2082060"/>
            <a:ext cx="2867025" cy="37955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CD08E1-C403-4A87-A6C1-954C893457E2}"/>
              </a:ext>
            </a:extLst>
          </p:cNvPr>
          <p:cNvSpPr txBox="1"/>
          <p:nvPr/>
        </p:nvSpPr>
        <p:spPr>
          <a:xfrm>
            <a:off x="9189097" y="1706894"/>
            <a:ext cx="2728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5C"/>
                </a:solidFill>
              </a:rPr>
              <a:t>Obesity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FECDE86-56C6-4B51-82D5-3DB9F5E8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03" y="624903"/>
            <a:ext cx="10156179" cy="891491"/>
          </a:xfrm>
        </p:spPr>
        <p:txBody>
          <a:bodyPr>
            <a:normAutofit/>
          </a:bodyPr>
          <a:lstStyle/>
          <a:p>
            <a:r>
              <a:rPr lang="en-US" sz="4400" dirty="0"/>
              <a:t>Patient Successes!</a:t>
            </a:r>
          </a:p>
        </p:txBody>
      </p:sp>
    </p:spTree>
    <p:extLst>
      <p:ext uri="{BB962C8B-B14F-4D97-AF65-F5344CB8AC3E}">
        <p14:creationId xmlns:p14="http://schemas.microsoft.com/office/powerpoint/2010/main" val="3124765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FB38-0113-4F80-BBD4-A9C97FF4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06" y="1502256"/>
            <a:ext cx="3568661" cy="1188720"/>
          </a:xfrm>
        </p:spPr>
        <p:txBody>
          <a:bodyPr>
            <a:normAutofit/>
          </a:bodyPr>
          <a:lstStyle/>
          <a:p>
            <a:r>
              <a:rPr lang="en-US" sz="4400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82AA6-9E74-43FC-B452-142C7571D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569464"/>
            <a:ext cx="3568661" cy="3634486"/>
          </a:xfrm>
        </p:spPr>
        <p:txBody>
          <a:bodyPr>
            <a:normAutofit/>
          </a:bodyPr>
          <a:lstStyle/>
          <a:p>
            <a:r>
              <a:rPr lang="en-US" sz="3200" dirty="0"/>
              <a:t>Dr.  Tony Hampton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0" name="Picture Placeholder 9" descr="A person wearing a stethoscope around his neck&#10;&#10;Description automatically generated with medium confidence">
            <a:extLst>
              <a:ext uri="{FF2B5EF4-FFF2-40B4-BE49-F238E27FC236}">
                <a16:creationId xmlns:a16="http://schemas.microsoft.com/office/drawing/2014/main" id="{DCE20308-B4C4-4EEB-93C3-1B8842E1F8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899" b="5899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44D6B-E121-4CE4-9A0D-E83BA302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58" y="3750463"/>
            <a:ext cx="8379195" cy="15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1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DE4E-F7AF-4563-B6F4-DD8C6898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18413"/>
            <a:ext cx="11029616" cy="714860"/>
          </a:xfrm>
        </p:spPr>
        <p:txBody>
          <a:bodyPr>
            <a:normAutofit/>
          </a:bodyPr>
          <a:lstStyle/>
          <a:p>
            <a:r>
              <a:rPr lang="en-US" sz="3600" dirty="0"/>
              <a:t>DISPARITIES IN HEALTHCARE</a:t>
            </a:r>
          </a:p>
        </p:txBody>
      </p:sp>
      <p:pic>
        <p:nvPicPr>
          <p:cNvPr id="9" name="Picture 2" descr="Disparities in Health and Health Care: 5 Key Questions and Answers | KFF">
            <a:extLst>
              <a:ext uri="{FF2B5EF4-FFF2-40B4-BE49-F238E27FC236}">
                <a16:creationId xmlns:a16="http://schemas.microsoft.com/office/drawing/2014/main" id="{050DBF5A-9A1F-4A16-9BCA-4CC21BF6E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20943" r="3453" b="5861"/>
          <a:stretch/>
        </p:blipFill>
        <p:spPr bwMode="auto">
          <a:xfrm>
            <a:off x="482600" y="1777494"/>
            <a:ext cx="11226799" cy="469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3AC1289-3C79-49C6-B64E-E9CB31191407}"/>
              </a:ext>
            </a:extLst>
          </p:cNvPr>
          <p:cNvSpPr txBox="1">
            <a:spLocks/>
          </p:cNvSpPr>
          <p:nvPr/>
        </p:nvSpPr>
        <p:spPr>
          <a:xfrm>
            <a:off x="581192" y="853533"/>
            <a:ext cx="11029616" cy="714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LARGELY DRIVEN BY SOCIAL &amp; ECONOMIC INEQUITIES</a:t>
            </a:r>
          </a:p>
        </p:txBody>
      </p:sp>
    </p:spTree>
    <p:extLst>
      <p:ext uri="{BB962C8B-B14F-4D97-AF65-F5344CB8AC3E}">
        <p14:creationId xmlns:p14="http://schemas.microsoft.com/office/powerpoint/2010/main" val="384801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271D-D3EB-4A78-9929-4B8E740B5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81" y="279653"/>
            <a:ext cx="6303688" cy="1478341"/>
          </a:xfrm>
        </p:spPr>
        <p:txBody>
          <a:bodyPr>
            <a:normAutofit/>
          </a:bodyPr>
          <a:lstStyle/>
          <a:p>
            <a:r>
              <a:rPr lang="en-US" sz="3600" dirty="0"/>
              <a:t>Health inequities:</a:t>
            </a:r>
            <a:br>
              <a:rPr lang="en-US" sz="3600" dirty="0"/>
            </a:br>
            <a:r>
              <a:rPr lang="en-US" sz="3600" dirty="0"/>
              <a:t>people of color</a:t>
            </a:r>
          </a:p>
        </p:txBody>
      </p:sp>
      <p:pic>
        <p:nvPicPr>
          <p:cNvPr id="16" name="Picture 2" descr="See the source image">
            <a:extLst>
              <a:ext uri="{FF2B5EF4-FFF2-40B4-BE49-F238E27FC236}">
                <a16:creationId xmlns:a16="http://schemas.microsoft.com/office/drawing/2014/main" id="{DFBD610B-5640-4733-A3C8-7E63D3941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0" b="37236"/>
          <a:stretch/>
        </p:blipFill>
        <p:spPr bwMode="auto">
          <a:xfrm>
            <a:off x="7714006" y="601345"/>
            <a:ext cx="3725324" cy="615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e the source image">
            <a:extLst>
              <a:ext uri="{FF2B5EF4-FFF2-40B4-BE49-F238E27FC236}">
                <a16:creationId xmlns:a16="http://schemas.microsoft.com/office/drawing/2014/main" id="{3DC78A20-CB42-4466-9A40-6257E3C6D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t="63640" r="4615" b="20747"/>
          <a:stretch/>
        </p:blipFill>
        <p:spPr bwMode="auto">
          <a:xfrm>
            <a:off x="315489" y="2106435"/>
            <a:ext cx="7102788" cy="416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3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489-FC73-422D-B916-0D61046F5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>
            <a:normAutofit/>
          </a:bodyPr>
          <a:lstStyle/>
          <a:p>
            <a:r>
              <a:rPr lang="en-US" sz="4000" dirty="0"/>
              <a:t>What does metabolic health mean?</a:t>
            </a:r>
          </a:p>
        </p:txBody>
      </p:sp>
      <p:pic>
        <p:nvPicPr>
          <p:cNvPr id="3074" name="Picture 2" descr="Nearly Half of American Adults Have Unhealthy Hearts: Report - Consumer  Health News | HealthDay">
            <a:extLst>
              <a:ext uri="{FF2B5EF4-FFF2-40B4-BE49-F238E27FC236}">
                <a16:creationId xmlns:a16="http://schemas.microsoft.com/office/drawing/2014/main" id="{B5D9C1F1-02AC-41F4-A658-BB9AC7309D0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17277" r="-160" b="26935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4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E4ED-A01E-4EEE-BAB3-F66C86F2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71" y="383777"/>
            <a:ext cx="11029616" cy="987552"/>
          </a:xfrm>
        </p:spPr>
        <p:txBody>
          <a:bodyPr>
            <a:normAutofit/>
          </a:bodyPr>
          <a:lstStyle/>
          <a:p>
            <a:r>
              <a:rPr lang="en-US" sz="4400" dirty="0"/>
              <a:t>METABOLIC SYNDROME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ABC95-2466-45D7-B81F-1F99EBEFCC59}"/>
              </a:ext>
            </a:extLst>
          </p:cNvPr>
          <p:cNvSpPr/>
          <p:nvPr/>
        </p:nvSpPr>
        <p:spPr>
          <a:xfrm>
            <a:off x="199324" y="1696809"/>
            <a:ext cx="7275992" cy="46820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9DCF6F-5CF1-4E42-B61F-AACC13592A29}"/>
              </a:ext>
            </a:extLst>
          </p:cNvPr>
          <p:cNvSpPr/>
          <p:nvPr/>
        </p:nvSpPr>
        <p:spPr>
          <a:xfrm>
            <a:off x="4103579" y="2798351"/>
            <a:ext cx="1004924" cy="1004924"/>
          </a:xfrm>
          <a:prstGeom prst="ellipse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E4186E-C221-476D-B463-F7E830B708FD}"/>
              </a:ext>
            </a:extLst>
          </p:cNvPr>
          <p:cNvSpPr/>
          <p:nvPr/>
        </p:nvSpPr>
        <p:spPr>
          <a:xfrm>
            <a:off x="514829" y="2798351"/>
            <a:ext cx="1004924" cy="1004924"/>
          </a:xfrm>
          <a:prstGeom prst="ellipse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 descr="Heart with pulse with solid fill">
            <a:extLst>
              <a:ext uri="{FF2B5EF4-FFF2-40B4-BE49-F238E27FC236}">
                <a16:creationId xmlns:a16="http://schemas.microsoft.com/office/drawing/2014/main" id="{689EB7CE-90F6-46D2-B07D-3C412F7E7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036" y="2881478"/>
            <a:ext cx="914400" cy="914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0BA3432-DA14-47CF-8F95-B3266E79F64C}"/>
              </a:ext>
            </a:extLst>
          </p:cNvPr>
          <p:cNvSpPr/>
          <p:nvPr/>
        </p:nvSpPr>
        <p:spPr>
          <a:xfrm>
            <a:off x="2228221" y="2770845"/>
            <a:ext cx="1004924" cy="1004924"/>
          </a:xfrm>
          <a:prstGeom prst="ellipse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62FE6454-A478-47F4-A816-C04627103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73" y="2740618"/>
            <a:ext cx="1120390" cy="112039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7F762C38-A51D-4222-B963-5FDA47BA4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63" y="2904643"/>
            <a:ext cx="741941" cy="74194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35ED0B7-3A7C-4157-87FA-CA707929364D}"/>
              </a:ext>
            </a:extLst>
          </p:cNvPr>
          <p:cNvSpPr/>
          <p:nvPr/>
        </p:nvSpPr>
        <p:spPr>
          <a:xfrm>
            <a:off x="514829" y="4594253"/>
            <a:ext cx="1004924" cy="1004924"/>
          </a:xfrm>
          <a:prstGeom prst="ellipse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phic 17" descr="Brain with solid fill">
            <a:extLst>
              <a:ext uri="{FF2B5EF4-FFF2-40B4-BE49-F238E27FC236}">
                <a16:creationId xmlns:a16="http://schemas.microsoft.com/office/drawing/2014/main" id="{1B26A2A6-A7A1-4393-928A-A175434CA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935" y="4635847"/>
            <a:ext cx="914400" cy="9144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5AF73BB-93AD-4B9B-AC1B-94FEDD4431CB}"/>
              </a:ext>
            </a:extLst>
          </p:cNvPr>
          <p:cNvSpPr/>
          <p:nvPr/>
        </p:nvSpPr>
        <p:spPr>
          <a:xfrm>
            <a:off x="4106536" y="4568497"/>
            <a:ext cx="1004924" cy="1004924"/>
          </a:xfrm>
          <a:prstGeom prst="ellipse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phic 19" descr="Female with solid fill">
            <a:extLst>
              <a:ext uri="{FF2B5EF4-FFF2-40B4-BE49-F238E27FC236}">
                <a16:creationId xmlns:a16="http://schemas.microsoft.com/office/drawing/2014/main" id="{729941D8-28BD-467F-A701-A9FD36219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632235">
            <a:off x="4147897" y="4613758"/>
            <a:ext cx="914400" cy="9144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73C98D7-DD81-4502-A068-67DBEBB89B87}"/>
              </a:ext>
            </a:extLst>
          </p:cNvPr>
          <p:cNvSpPr/>
          <p:nvPr/>
        </p:nvSpPr>
        <p:spPr>
          <a:xfrm>
            <a:off x="2243979" y="4594253"/>
            <a:ext cx="1004924" cy="1004924"/>
          </a:xfrm>
          <a:prstGeom prst="ellipse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black and white image of a skull&#10;&#10;Description automatically generated with low confidence">
            <a:extLst>
              <a:ext uri="{FF2B5EF4-FFF2-40B4-BE49-F238E27FC236}">
                <a16:creationId xmlns:a16="http://schemas.microsoft.com/office/drawing/2014/main" id="{BFD1F8F5-20A9-4AD5-81F6-75CCF223CA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11" y="4673577"/>
            <a:ext cx="846275" cy="846275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FF0B3BE4-955F-4764-8CB1-0A565A2B4F7E}"/>
              </a:ext>
            </a:extLst>
          </p:cNvPr>
          <p:cNvSpPr/>
          <p:nvPr/>
        </p:nvSpPr>
        <p:spPr>
          <a:xfrm>
            <a:off x="5911979" y="2798351"/>
            <a:ext cx="1004924" cy="1004924"/>
          </a:xfrm>
          <a:prstGeom prst="ellipse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7B6727BD-3469-4C67-8D23-F07A9F66EE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43" y="2884699"/>
            <a:ext cx="823528" cy="823528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3425A6C3-DFAE-440D-A602-EF445067D05D}"/>
              </a:ext>
            </a:extLst>
          </p:cNvPr>
          <p:cNvSpPr/>
          <p:nvPr/>
        </p:nvSpPr>
        <p:spPr>
          <a:xfrm>
            <a:off x="5961291" y="4576702"/>
            <a:ext cx="1004924" cy="1004924"/>
          </a:xfrm>
          <a:prstGeom prst="ellipse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439AC6D-4C17-4C2D-9420-6E5D321FEB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266">
            <a:off x="6070801" y="4659578"/>
            <a:ext cx="856929" cy="8569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AC2F9A2-DD5B-4E4E-BA4E-285734F35181}"/>
              </a:ext>
            </a:extLst>
          </p:cNvPr>
          <p:cNvSpPr txBox="1"/>
          <p:nvPr/>
        </p:nvSpPr>
        <p:spPr>
          <a:xfrm>
            <a:off x="274732" y="3785889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 Disease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9AA48-73AD-428F-80B8-E10402C23A33}"/>
              </a:ext>
            </a:extLst>
          </p:cNvPr>
          <p:cNvSpPr txBox="1"/>
          <p:nvPr/>
        </p:nvSpPr>
        <p:spPr>
          <a:xfrm>
            <a:off x="1971347" y="3795878"/>
            <a:ext cx="156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Lipid Problems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2AFF80-4880-42C1-8095-47D3BCB7A67D}"/>
              </a:ext>
            </a:extLst>
          </p:cNvPr>
          <p:cNvSpPr txBox="1"/>
          <p:nvPr/>
        </p:nvSpPr>
        <p:spPr>
          <a:xfrm>
            <a:off x="3879466" y="3795878"/>
            <a:ext cx="144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Hypertension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8D7F55-7848-4B52-A715-E7D40AF727E9}"/>
              </a:ext>
            </a:extLst>
          </p:cNvPr>
          <p:cNvSpPr txBox="1"/>
          <p:nvPr/>
        </p:nvSpPr>
        <p:spPr>
          <a:xfrm>
            <a:off x="5595939" y="3782628"/>
            <a:ext cx="167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2 Diabetes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4D478-CF6C-413C-B3CE-3616357F60A8}"/>
              </a:ext>
            </a:extLst>
          </p:cNvPr>
          <p:cNvSpPr txBox="1"/>
          <p:nvPr/>
        </p:nvSpPr>
        <p:spPr>
          <a:xfrm>
            <a:off x="459839" y="5596381"/>
            <a:ext cx="11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Dementia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D0FD06-7EFD-4474-9B8E-A8D3EBF29762}"/>
              </a:ext>
            </a:extLst>
          </p:cNvPr>
          <p:cNvSpPr txBox="1"/>
          <p:nvPr/>
        </p:nvSpPr>
        <p:spPr>
          <a:xfrm>
            <a:off x="2350828" y="560637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96FB43-EF3F-4BB3-AEBE-B37320982740}"/>
              </a:ext>
            </a:extLst>
          </p:cNvPr>
          <p:cNvSpPr txBox="1"/>
          <p:nvPr/>
        </p:nvSpPr>
        <p:spPr>
          <a:xfrm>
            <a:off x="3648195" y="5550247"/>
            <a:ext cx="192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Polycystic Ovarian Syndrome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33C0BB-6B51-48D9-B7CA-DEEC1CE55AE4}"/>
              </a:ext>
            </a:extLst>
          </p:cNvPr>
          <p:cNvSpPr txBox="1"/>
          <p:nvPr/>
        </p:nvSpPr>
        <p:spPr>
          <a:xfrm>
            <a:off x="5553380" y="5550246"/>
            <a:ext cx="192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Non-Alcoholic Fatty Liver Disease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6B2CDC-68DE-46C9-A8A9-C3E22414A048}"/>
              </a:ext>
            </a:extLst>
          </p:cNvPr>
          <p:cNvSpPr/>
          <p:nvPr/>
        </p:nvSpPr>
        <p:spPr>
          <a:xfrm>
            <a:off x="7560362" y="4386712"/>
            <a:ext cx="4490029" cy="1992114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8DDE54-9587-4254-BC42-5E78C0B83BDA}"/>
              </a:ext>
            </a:extLst>
          </p:cNvPr>
          <p:cNvSpPr/>
          <p:nvPr/>
        </p:nvSpPr>
        <p:spPr>
          <a:xfrm>
            <a:off x="7560362" y="1696809"/>
            <a:ext cx="4490029" cy="2544913"/>
          </a:xfrm>
          <a:prstGeom prst="rect">
            <a:avLst/>
          </a:prstGeom>
          <a:solidFill>
            <a:srgbClr val="ED842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98E1F6-DE08-4E21-8F9A-21EF7E3A28B7}"/>
              </a:ext>
            </a:extLst>
          </p:cNvPr>
          <p:cNvSpPr txBox="1"/>
          <p:nvPr/>
        </p:nvSpPr>
        <p:spPr>
          <a:xfrm>
            <a:off x="7560362" y="3343399"/>
            <a:ext cx="437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American adults 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0EE274-37C5-4C2A-A0F0-4029F84598F6}"/>
              </a:ext>
            </a:extLst>
          </p:cNvPr>
          <p:cNvSpPr txBox="1"/>
          <p:nvPr/>
        </p:nvSpPr>
        <p:spPr>
          <a:xfrm>
            <a:off x="7507047" y="3718502"/>
            <a:ext cx="4561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METABOLICALLY HEALTHY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248F69-B0A9-4973-87A4-49B152AA2016}"/>
              </a:ext>
            </a:extLst>
          </p:cNvPr>
          <p:cNvSpPr txBox="1"/>
          <p:nvPr/>
        </p:nvSpPr>
        <p:spPr>
          <a:xfrm>
            <a:off x="7568329" y="5617738"/>
            <a:ext cx="4482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Americans, which carries significant implications for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7E1F87-D59F-4004-B580-CE1F8B80768C}"/>
              </a:ext>
            </a:extLst>
          </p:cNvPr>
          <p:cNvSpPr txBox="1"/>
          <p:nvPr/>
        </p:nvSpPr>
        <p:spPr>
          <a:xfrm>
            <a:off x="7578686" y="5883609"/>
            <a:ext cx="448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PUBLIC HEALTH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D7F263-0F8C-47FF-9EBA-B743279BB001}"/>
              </a:ext>
            </a:extLst>
          </p:cNvPr>
          <p:cNvSpPr txBox="1"/>
          <p:nvPr/>
        </p:nvSpPr>
        <p:spPr>
          <a:xfrm>
            <a:off x="459839" y="1645110"/>
            <a:ext cx="429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haroni" panose="02010803020104030203" pitchFamily="2" charset="-79"/>
              </a:rPr>
              <a:t>factors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92958D-1402-4FD8-85D7-2D70F855ADFB}"/>
              </a:ext>
            </a:extLst>
          </p:cNvPr>
          <p:cNvSpPr txBox="1"/>
          <p:nvPr/>
        </p:nvSpPr>
        <p:spPr>
          <a:xfrm>
            <a:off x="8238450" y="1253848"/>
            <a:ext cx="345479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haroni" panose="02010803020104030203" pitchFamily="2" charset="-79"/>
              </a:rPr>
              <a:t>12%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B695E0-252D-493A-B146-7D5C920ABF26}"/>
              </a:ext>
            </a:extLst>
          </p:cNvPr>
          <p:cNvSpPr txBox="1"/>
          <p:nvPr/>
        </p:nvSpPr>
        <p:spPr>
          <a:xfrm>
            <a:off x="7896043" y="4318793"/>
            <a:ext cx="45168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D84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" panose="020B0502040204020203" pitchFamily="34" charset="0"/>
                <a:ea typeface="+mn-ea"/>
                <a:cs typeface="Aharoni" panose="02010803020104030203" pitchFamily="2" charset="-79"/>
              </a:rPr>
              <a:t>1 in 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FDDFD6-A7A0-4BEE-9DE3-6E85F3B2FBDF}"/>
              </a:ext>
            </a:extLst>
          </p:cNvPr>
          <p:cNvSpPr txBox="1"/>
          <p:nvPr/>
        </p:nvSpPr>
        <p:spPr>
          <a:xfrm>
            <a:off x="7567278" y="2445757"/>
            <a:ext cx="1088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FBBF52-D20D-4352-92A4-07319E02A471}"/>
              </a:ext>
            </a:extLst>
          </p:cNvPr>
          <p:cNvSpPr txBox="1"/>
          <p:nvPr/>
        </p:nvSpPr>
        <p:spPr>
          <a:xfrm>
            <a:off x="7551279" y="4852297"/>
            <a:ext cx="2136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that’s just </a:t>
            </a:r>
          </a:p>
        </p:txBody>
      </p:sp>
    </p:spTree>
    <p:extLst>
      <p:ext uri="{BB962C8B-B14F-4D97-AF65-F5344CB8AC3E}">
        <p14:creationId xmlns:p14="http://schemas.microsoft.com/office/powerpoint/2010/main" val="3551256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DE4E-F7AF-4563-B6F4-DD8C6898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/>
          <a:p>
            <a:r>
              <a:rPr lang="en-US" sz="3200" dirty="0"/>
              <a:t>METABOLIC SYNDROME: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C703-ECCC-432C-A21C-B169D4733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149" y="713296"/>
            <a:ext cx="7824048" cy="5594195"/>
          </a:xfrm>
          <a:prstGeom prst="rect">
            <a:avLst/>
          </a:prstGeom>
          <a:noFill/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208A01F-DCCA-E979-35DA-63BB3B49C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>
            <a:normAutofit/>
          </a:bodyPr>
          <a:lstStyle/>
          <a:p>
            <a:r>
              <a:rPr lang="en-US" sz="2800" dirty="0"/>
              <a:t>How does it work?</a:t>
            </a:r>
          </a:p>
        </p:txBody>
      </p:sp>
    </p:spTree>
    <p:extLst>
      <p:ext uri="{BB962C8B-B14F-4D97-AF65-F5344CB8AC3E}">
        <p14:creationId xmlns:p14="http://schemas.microsoft.com/office/powerpoint/2010/main" val="80476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DDF4-5E5F-4266-BD01-618D384D0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535239"/>
            <a:ext cx="10993549" cy="1475013"/>
          </a:xfrm>
        </p:spPr>
        <p:txBody>
          <a:bodyPr anchor="ctr" anchorCtr="0">
            <a:normAutofit/>
          </a:bodyPr>
          <a:lstStyle/>
          <a:p>
            <a:r>
              <a:rPr lang="en-US" sz="4000" dirty="0"/>
              <a:t>PROGRESSION OF TYPE 2 DIABETES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62AA-1F6A-4F36-AFE1-69F292A2B7C2}"/>
              </a:ext>
            </a:extLst>
          </p:cNvPr>
          <p:cNvGrpSpPr/>
          <p:nvPr/>
        </p:nvGrpSpPr>
        <p:grpSpPr>
          <a:xfrm>
            <a:off x="581191" y="1816076"/>
            <a:ext cx="11236735" cy="4506685"/>
            <a:chOff x="589599" y="1268963"/>
            <a:chExt cx="11236735" cy="450668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683320C-7532-4914-8D9C-01B2C24A01B8}"/>
                </a:ext>
              </a:extLst>
            </p:cNvPr>
            <p:cNvGrpSpPr/>
            <p:nvPr/>
          </p:nvGrpSpPr>
          <p:grpSpPr>
            <a:xfrm>
              <a:off x="589599" y="1268963"/>
              <a:ext cx="11236735" cy="4506685"/>
              <a:chOff x="589599" y="1268963"/>
              <a:chExt cx="11236735" cy="4506685"/>
            </a:xfrm>
          </p:grpSpPr>
          <p:pic>
            <p:nvPicPr>
              <p:cNvPr id="18" name="Picture 2" descr="See the source image">
                <a:extLst>
                  <a:ext uri="{FF2B5EF4-FFF2-40B4-BE49-F238E27FC236}">
                    <a16:creationId xmlns:a16="http://schemas.microsoft.com/office/drawing/2014/main" id="{F49E5D02-169B-46CC-AFD4-F63CBDBAF2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87" t="16620" r="855" b="6344"/>
              <a:stretch/>
            </p:blipFill>
            <p:spPr bwMode="auto">
              <a:xfrm>
                <a:off x="589599" y="1268963"/>
                <a:ext cx="11236735" cy="4506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09BC0BC-8377-4575-8721-211228466B0A}"/>
                  </a:ext>
                </a:extLst>
              </p:cNvPr>
              <p:cNvSpPr/>
              <p:nvPr/>
            </p:nvSpPr>
            <p:spPr>
              <a:xfrm>
                <a:off x="7249886" y="4068147"/>
                <a:ext cx="2528596" cy="8490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19A22F-6300-40AB-AF49-25C93C7A11C3}"/>
                </a:ext>
              </a:extLst>
            </p:cNvPr>
            <p:cNvSpPr/>
            <p:nvPr/>
          </p:nvSpPr>
          <p:spPr>
            <a:xfrm>
              <a:off x="752911" y="1788066"/>
              <a:ext cx="924969" cy="849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973922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465359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_Win32_JB_SL_v2.potx" id="{1C1B9226-0BCF-4F11-8C9C-4780CC1ABB3B}" vid="{6B91BC45-CF1E-4756-9009-7BE00F9B25C3}"/>
    </a:ext>
  </a:extLst>
</a:theme>
</file>

<file path=ppt/theme/theme2.xml><?xml version="1.0" encoding="utf-8"?>
<a:theme xmlns:a="http://schemas.openxmlformats.org/drawingml/2006/main" name="AAH Template (Bright)">
  <a:themeElements>
    <a:clrScheme name="AAH Brand Colors 2019">
      <a:dk1>
        <a:srgbClr val="000000"/>
      </a:dk1>
      <a:lt1>
        <a:srgbClr val="FFFFFF"/>
      </a:lt1>
      <a:dk2>
        <a:srgbClr val="00304B"/>
      </a:dk2>
      <a:lt2>
        <a:srgbClr val="A3A8AB"/>
      </a:lt2>
      <a:accent1>
        <a:srgbClr val="4A1852"/>
      </a:accent1>
      <a:accent2>
        <a:srgbClr val="00A5D5"/>
      </a:accent2>
      <a:accent3>
        <a:srgbClr val="004239"/>
      </a:accent3>
      <a:accent4>
        <a:srgbClr val="A1CB67"/>
      </a:accent4>
      <a:accent5>
        <a:srgbClr val="ED9F33"/>
      </a:accent5>
      <a:accent6>
        <a:srgbClr val="B4398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H Template (Bright)" id="{4B7EE21B-F666-4C00-AD0F-99EB4B088BA5}" vid="{DF4664B2-9F79-4B5B-90C4-E3886892589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70C9DA-ADC8-49D9-B223-6D54C6FB7B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333985-6DEC-4BB6-B360-FFFEFA02249A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4608ECE-840A-4514-AD05-0950FC5D30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Dividend design</Template>
  <TotalTime>132</TotalTime>
  <Words>744</Words>
  <Application>Microsoft Office PowerPoint</Application>
  <PresentationFormat>Widescreen</PresentationFormat>
  <Paragraphs>158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Aharoni</vt:lpstr>
      <vt:lpstr>Arial</vt:lpstr>
      <vt:lpstr>Bahnschrift</vt:lpstr>
      <vt:lpstr>Calibri</vt:lpstr>
      <vt:lpstr>Calibri Light</vt:lpstr>
      <vt:lpstr>Gill Sans MT</vt:lpstr>
      <vt:lpstr>Libre Franklin</vt:lpstr>
      <vt:lpstr>Verdana</vt:lpstr>
      <vt:lpstr>Wingdings</vt:lpstr>
      <vt:lpstr>Wingdings 2</vt:lpstr>
      <vt:lpstr>DividendVTI</vt:lpstr>
      <vt:lpstr>AAH Template (Bright)</vt:lpstr>
      <vt:lpstr>Programs to help the population you serve,  achieve metabolic health</vt:lpstr>
      <vt:lpstr>How to find me:</vt:lpstr>
      <vt:lpstr>Disparities in healthcare:</vt:lpstr>
      <vt:lpstr>DISPARITIES IN HEALTHCARE</vt:lpstr>
      <vt:lpstr>Health inequities: people of color</vt:lpstr>
      <vt:lpstr>What does metabolic health mean?</vt:lpstr>
      <vt:lpstr>METABOLIC SYNDROME</vt:lpstr>
      <vt:lpstr>METABOLIC SYNDROME:</vt:lpstr>
      <vt:lpstr>PROGRESSION OF TYPE 2 DIABETES</vt:lpstr>
      <vt:lpstr>MEDICATIONS</vt:lpstr>
      <vt:lpstr>The importance of diet  on metabolic health</vt:lpstr>
      <vt:lpstr>Keto intervention:</vt:lpstr>
      <vt:lpstr>Keto intervention:</vt:lpstr>
      <vt:lpstr>Low carb VS low fat:</vt:lpstr>
      <vt:lpstr>Dietary guidelines do not address chronic health issues</vt:lpstr>
      <vt:lpstr>Ignore dietary guidelines?</vt:lpstr>
      <vt:lpstr>Ignore dietary guidelines?</vt:lpstr>
      <vt:lpstr>To be successful, healthcare programs must create a paradigm shifts to address:</vt:lpstr>
      <vt:lpstr>Healthy living program</vt:lpstr>
      <vt:lpstr>Diabetes prevention program</vt:lpstr>
      <vt:lpstr>Food farmacy</vt:lpstr>
      <vt:lpstr>Copd education</vt:lpstr>
      <vt:lpstr>Weight Management Program</vt:lpstr>
      <vt:lpstr>Foodsmart</vt:lpstr>
      <vt:lpstr>PowerPoint Presentation</vt:lpstr>
      <vt:lpstr>Additional Programs</vt:lpstr>
      <vt:lpstr>PowerPoint Presentation</vt:lpstr>
      <vt:lpstr>To be successful, healthcare programs must create a paradigm shifts to address:</vt:lpstr>
      <vt:lpstr>PowerPoint Presentation</vt:lpstr>
      <vt:lpstr>Clinician Responsibilities:</vt:lpstr>
      <vt:lpstr>Patient Successes!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Disparities in healthcare And how to be part of the solution</dc:title>
  <dc:creator>Jirak, Dixie</dc:creator>
  <cp:lastModifiedBy>Jirak, Dixie</cp:lastModifiedBy>
  <cp:revision>14</cp:revision>
  <dcterms:created xsi:type="dcterms:W3CDTF">2022-06-18T14:49:36Z</dcterms:created>
  <dcterms:modified xsi:type="dcterms:W3CDTF">2022-06-18T17:04:59Z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