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2"/>
  </p:notesMasterIdLst>
  <p:sldIdLst>
    <p:sldId id="256" r:id="rId2"/>
    <p:sldId id="267" r:id="rId3"/>
    <p:sldId id="424" r:id="rId4"/>
    <p:sldId id="427" r:id="rId5"/>
    <p:sldId id="425" r:id="rId6"/>
    <p:sldId id="429" r:id="rId7"/>
    <p:sldId id="400" r:id="rId8"/>
    <p:sldId id="300" r:id="rId9"/>
    <p:sldId id="388" r:id="rId10"/>
    <p:sldId id="389" r:id="rId11"/>
    <p:sldId id="416" r:id="rId12"/>
    <p:sldId id="417" r:id="rId13"/>
    <p:sldId id="387" r:id="rId14"/>
    <p:sldId id="358" r:id="rId15"/>
    <p:sldId id="430" r:id="rId16"/>
    <p:sldId id="402" r:id="rId17"/>
    <p:sldId id="431" r:id="rId18"/>
    <p:sldId id="393" r:id="rId19"/>
    <p:sldId id="287" r:id="rId20"/>
    <p:sldId id="338" r:id="rId21"/>
    <p:sldId id="490" r:id="rId22"/>
    <p:sldId id="405" r:id="rId23"/>
    <p:sldId id="433" r:id="rId24"/>
    <p:sldId id="435" r:id="rId25"/>
    <p:sldId id="437" r:id="rId26"/>
    <p:sldId id="436" r:id="rId27"/>
    <p:sldId id="488" r:id="rId28"/>
    <p:sldId id="489" r:id="rId29"/>
    <p:sldId id="315" r:id="rId30"/>
    <p:sldId id="316" r:id="rId31"/>
    <p:sldId id="461" r:id="rId32"/>
    <p:sldId id="318" r:id="rId33"/>
    <p:sldId id="340" r:id="rId34"/>
    <p:sldId id="341" r:id="rId35"/>
    <p:sldId id="323" r:id="rId36"/>
    <p:sldId id="336" r:id="rId37"/>
    <p:sldId id="325" r:id="rId38"/>
    <p:sldId id="345" r:id="rId39"/>
    <p:sldId id="328" r:id="rId40"/>
    <p:sldId id="339" r:id="rId41"/>
    <p:sldId id="346" r:id="rId42"/>
    <p:sldId id="486" r:id="rId43"/>
    <p:sldId id="487" r:id="rId44"/>
    <p:sldId id="380" r:id="rId45"/>
    <p:sldId id="439" r:id="rId46"/>
    <p:sldId id="438" r:id="rId47"/>
    <p:sldId id="440" r:id="rId48"/>
    <p:sldId id="441" r:id="rId49"/>
    <p:sldId id="442" r:id="rId50"/>
    <p:sldId id="443" r:id="rId51"/>
    <p:sldId id="444" r:id="rId52"/>
    <p:sldId id="445" r:id="rId53"/>
    <p:sldId id="446" r:id="rId54"/>
    <p:sldId id="447" r:id="rId55"/>
    <p:sldId id="448" r:id="rId56"/>
    <p:sldId id="450" r:id="rId57"/>
    <p:sldId id="449" r:id="rId58"/>
    <p:sldId id="451" r:id="rId59"/>
    <p:sldId id="452" r:id="rId60"/>
    <p:sldId id="453" r:id="rId61"/>
    <p:sldId id="454" r:id="rId62"/>
    <p:sldId id="455" r:id="rId63"/>
    <p:sldId id="456" r:id="rId64"/>
    <p:sldId id="457" r:id="rId65"/>
    <p:sldId id="458" r:id="rId66"/>
    <p:sldId id="459" r:id="rId67"/>
    <p:sldId id="460" r:id="rId68"/>
    <p:sldId id="462" r:id="rId69"/>
    <p:sldId id="463" r:id="rId70"/>
    <p:sldId id="464" r:id="rId71"/>
    <p:sldId id="465" r:id="rId72"/>
    <p:sldId id="466" r:id="rId73"/>
    <p:sldId id="467" r:id="rId74"/>
    <p:sldId id="468" r:id="rId75"/>
    <p:sldId id="469" r:id="rId76"/>
    <p:sldId id="470" r:id="rId77"/>
    <p:sldId id="471" r:id="rId78"/>
    <p:sldId id="472" r:id="rId79"/>
    <p:sldId id="473" r:id="rId80"/>
    <p:sldId id="474" r:id="rId81"/>
    <p:sldId id="475" r:id="rId82"/>
    <p:sldId id="476" r:id="rId83"/>
    <p:sldId id="477" r:id="rId84"/>
    <p:sldId id="478" r:id="rId85"/>
    <p:sldId id="479" r:id="rId86"/>
    <p:sldId id="480" r:id="rId87"/>
    <p:sldId id="481" r:id="rId88"/>
    <p:sldId id="482" r:id="rId89"/>
    <p:sldId id="483" r:id="rId90"/>
    <p:sldId id="485"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769D"/>
    <a:srgbClr val="29AF8C"/>
    <a:srgbClr val="44546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F8B74-3FB4-45F4-B6A6-3B94037D1E62}" v="19" dt="2023-09-26T18:47:47.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76212" autoAdjust="0"/>
  </p:normalViewPr>
  <p:slideViewPr>
    <p:cSldViewPr snapToGrid="0">
      <p:cViewPr varScale="1">
        <p:scale>
          <a:sx n="91" d="100"/>
          <a:sy n="91" d="100"/>
        </p:scale>
        <p:origin x="14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lki\OneDrive\CGM%20GV%20research\Run%202\Session%204\Graphs\JaniceHowell_glucose_8-8-2021.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lki\OneDrive\CGM%20GV%20research\Run%202\Session%204\Graphs\JaniceHowell_glucose_8-8-2021.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lki\OneDrive\CGM%20GV%20research\Run%202\Session%206\Glucose%20Graphs\JaniceHowell_glucose_9-5-2021.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15"/>
              <c:layout>
                <c:manualLayout>
                  <c:x val="-1.932367149758454E-2"/>
                  <c:y val="-5.4252255473443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45-480C-BFDE-333E8FE1AD5D}"/>
                </c:ext>
              </c:extLst>
            </c:dLbl>
            <c:dLbl>
              <c:idx val="35"/>
              <c:layout>
                <c:manualLayout>
                  <c:x val="-2.5362318840579798E-2"/>
                  <c:y val="-5.1539642699771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45-480C-BFDE-333E8FE1AD5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'JaniceHowell_glucose_8-8-2021'!$A$4102:$A$4152</c:f>
              <c:numCache>
                <c:formatCode>h:mm</c:formatCode>
                <c:ptCount val="51"/>
                <c:pt idx="0">
                  <c:v>44415.000694444447</c:v>
                </c:pt>
                <c:pt idx="1">
                  <c:v>44415.011111111111</c:v>
                </c:pt>
                <c:pt idx="2">
                  <c:v>44415.021527777775</c:v>
                </c:pt>
                <c:pt idx="3">
                  <c:v>44415.031944444447</c:v>
                </c:pt>
                <c:pt idx="4">
                  <c:v>44415.042361111111</c:v>
                </c:pt>
                <c:pt idx="5">
                  <c:v>44415.052777777775</c:v>
                </c:pt>
                <c:pt idx="6">
                  <c:v>44415.063194444447</c:v>
                </c:pt>
                <c:pt idx="7">
                  <c:v>44415.073611111111</c:v>
                </c:pt>
                <c:pt idx="8">
                  <c:v>44415.084027777775</c:v>
                </c:pt>
                <c:pt idx="9">
                  <c:v>44415.094444444447</c:v>
                </c:pt>
                <c:pt idx="10">
                  <c:v>44415.104861111111</c:v>
                </c:pt>
                <c:pt idx="11">
                  <c:v>44415.115277777775</c:v>
                </c:pt>
                <c:pt idx="12">
                  <c:v>44415.125694444447</c:v>
                </c:pt>
                <c:pt idx="13">
                  <c:v>44415.136111111111</c:v>
                </c:pt>
                <c:pt idx="14">
                  <c:v>44415.146527777775</c:v>
                </c:pt>
                <c:pt idx="15">
                  <c:v>44415.156944444447</c:v>
                </c:pt>
                <c:pt idx="16">
                  <c:v>44415.167361111111</c:v>
                </c:pt>
                <c:pt idx="17">
                  <c:v>44415.177777777775</c:v>
                </c:pt>
                <c:pt idx="18">
                  <c:v>44415.188194444447</c:v>
                </c:pt>
                <c:pt idx="19">
                  <c:v>44415.198611111111</c:v>
                </c:pt>
                <c:pt idx="20">
                  <c:v>44415.209027777775</c:v>
                </c:pt>
                <c:pt idx="21">
                  <c:v>44415.219444444447</c:v>
                </c:pt>
                <c:pt idx="22">
                  <c:v>44415.229861111111</c:v>
                </c:pt>
                <c:pt idx="23">
                  <c:v>44415.240277777775</c:v>
                </c:pt>
                <c:pt idx="24">
                  <c:v>44415.250694444447</c:v>
                </c:pt>
                <c:pt idx="25">
                  <c:v>44415.261111111111</c:v>
                </c:pt>
                <c:pt idx="26">
                  <c:v>44415.271527777775</c:v>
                </c:pt>
                <c:pt idx="27">
                  <c:v>44415.281944444447</c:v>
                </c:pt>
                <c:pt idx="28">
                  <c:v>44415.292361111111</c:v>
                </c:pt>
                <c:pt idx="29">
                  <c:v>44415.302777777775</c:v>
                </c:pt>
                <c:pt idx="30">
                  <c:v>44415.313888888886</c:v>
                </c:pt>
                <c:pt idx="31">
                  <c:v>44415.315972222219</c:v>
                </c:pt>
                <c:pt idx="32">
                  <c:v>44415.324305555558</c:v>
                </c:pt>
                <c:pt idx="33">
                  <c:v>44415.334722222222</c:v>
                </c:pt>
                <c:pt idx="34">
                  <c:v>44415.345138888886</c:v>
                </c:pt>
                <c:pt idx="35">
                  <c:v>44415.355555555558</c:v>
                </c:pt>
                <c:pt idx="36">
                  <c:v>44415.365972222222</c:v>
                </c:pt>
                <c:pt idx="37">
                  <c:v>44415.376388888886</c:v>
                </c:pt>
                <c:pt idx="38">
                  <c:v>44415.386805555558</c:v>
                </c:pt>
                <c:pt idx="39">
                  <c:v>44415.397222222222</c:v>
                </c:pt>
                <c:pt idx="40">
                  <c:v>44415.407638888886</c:v>
                </c:pt>
                <c:pt idx="41">
                  <c:v>44415.418055555558</c:v>
                </c:pt>
                <c:pt idx="42">
                  <c:v>44415.428472222222</c:v>
                </c:pt>
                <c:pt idx="43">
                  <c:v>44415.435416666667</c:v>
                </c:pt>
                <c:pt idx="44">
                  <c:v>44415.438888888886</c:v>
                </c:pt>
                <c:pt idx="45">
                  <c:v>44415.451388888891</c:v>
                </c:pt>
                <c:pt idx="46">
                  <c:v>44415.454861111109</c:v>
                </c:pt>
                <c:pt idx="47">
                  <c:v>44415.461805555555</c:v>
                </c:pt>
                <c:pt idx="48">
                  <c:v>44415.472222222219</c:v>
                </c:pt>
                <c:pt idx="49">
                  <c:v>44415.482638888891</c:v>
                </c:pt>
                <c:pt idx="50">
                  <c:v>44415.493055555555</c:v>
                </c:pt>
              </c:numCache>
            </c:numRef>
          </c:xVal>
          <c:yVal>
            <c:numRef>
              <c:f>'JaniceHowell_glucose_8-8-2021'!$B$4102:$B$4152</c:f>
              <c:numCache>
                <c:formatCode>General</c:formatCode>
                <c:ptCount val="51"/>
                <c:pt idx="0">
                  <c:v>104</c:v>
                </c:pt>
                <c:pt idx="1">
                  <c:v>96</c:v>
                </c:pt>
                <c:pt idx="2">
                  <c:v>79</c:v>
                </c:pt>
                <c:pt idx="3">
                  <c:v>78</c:v>
                </c:pt>
                <c:pt idx="4">
                  <c:v>91</c:v>
                </c:pt>
                <c:pt idx="5">
                  <c:v>90</c:v>
                </c:pt>
                <c:pt idx="6">
                  <c:v>92</c:v>
                </c:pt>
                <c:pt idx="7">
                  <c:v>97</c:v>
                </c:pt>
                <c:pt idx="8">
                  <c:v>99</c:v>
                </c:pt>
                <c:pt idx="9">
                  <c:v>102</c:v>
                </c:pt>
                <c:pt idx="10">
                  <c:v>105</c:v>
                </c:pt>
                <c:pt idx="11">
                  <c:v>109</c:v>
                </c:pt>
                <c:pt idx="12">
                  <c:v>110</c:v>
                </c:pt>
                <c:pt idx="13">
                  <c:v>108</c:v>
                </c:pt>
                <c:pt idx="14">
                  <c:v>112</c:v>
                </c:pt>
                <c:pt idx="15">
                  <c:v>113</c:v>
                </c:pt>
                <c:pt idx="16">
                  <c:v>112</c:v>
                </c:pt>
                <c:pt idx="17">
                  <c:v>114</c:v>
                </c:pt>
                <c:pt idx="18">
                  <c:v>111</c:v>
                </c:pt>
                <c:pt idx="19">
                  <c:v>109</c:v>
                </c:pt>
                <c:pt idx="20">
                  <c:v>109</c:v>
                </c:pt>
                <c:pt idx="21">
                  <c:v>104</c:v>
                </c:pt>
                <c:pt idx="22">
                  <c:v>98</c:v>
                </c:pt>
                <c:pt idx="23">
                  <c:v>96</c:v>
                </c:pt>
                <c:pt idx="24">
                  <c:v>98</c:v>
                </c:pt>
                <c:pt idx="25">
                  <c:v>103</c:v>
                </c:pt>
                <c:pt idx="26">
                  <c:v>104</c:v>
                </c:pt>
                <c:pt idx="27">
                  <c:v>101</c:v>
                </c:pt>
                <c:pt idx="28">
                  <c:v>105</c:v>
                </c:pt>
                <c:pt idx="29">
                  <c:v>112</c:v>
                </c:pt>
                <c:pt idx="30">
                  <c:v>121</c:v>
                </c:pt>
                <c:pt idx="31">
                  <c:v>122</c:v>
                </c:pt>
                <c:pt idx="32">
                  <c:v>143</c:v>
                </c:pt>
                <c:pt idx="33">
                  <c:v>188</c:v>
                </c:pt>
                <c:pt idx="34">
                  <c:v>220</c:v>
                </c:pt>
                <c:pt idx="35">
                  <c:v>227</c:v>
                </c:pt>
                <c:pt idx="36">
                  <c:v>220</c:v>
                </c:pt>
                <c:pt idx="37">
                  <c:v>197</c:v>
                </c:pt>
                <c:pt idx="38">
                  <c:v>172</c:v>
                </c:pt>
                <c:pt idx="39">
                  <c:v>158</c:v>
                </c:pt>
                <c:pt idx="40">
                  <c:v>147</c:v>
                </c:pt>
                <c:pt idx="41">
                  <c:v>138</c:v>
                </c:pt>
                <c:pt idx="42">
                  <c:v>133</c:v>
                </c:pt>
                <c:pt idx="43">
                  <c:v>137</c:v>
                </c:pt>
                <c:pt idx="44">
                  <c:v>128</c:v>
                </c:pt>
                <c:pt idx="45">
                  <c:v>119</c:v>
                </c:pt>
                <c:pt idx="46">
                  <c:v>119</c:v>
                </c:pt>
                <c:pt idx="47">
                  <c:v>113</c:v>
                </c:pt>
                <c:pt idx="48">
                  <c:v>112</c:v>
                </c:pt>
                <c:pt idx="49">
                  <c:v>127</c:v>
                </c:pt>
                <c:pt idx="50">
                  <c:v>149</c:v>
                </c:pt>
              </c:numCache>
            </c:numRef>
          </c:yVal>
          <c:smooth val="1"/>
          <c:extLst>
            <c:ext xmlns:c16="http://schemas.microsoft.com/office/drawing/2014/chart" uri="{C3380CC4-5D6E-409C-BE32-E72D297353CC}">
              <c16:uniqueId val="{00000000-8545-480C-BFDE-333E8FE1AD5D}"/>
            </c:ext>
          </c:extLst>
        </c:ser>
        <c:dLbls>
          <c:showLegendKey val="0"/>
          <c:showVal val="0"/>
          <c:showCatName val="0"/>
          <c:showSerName val="0"/>
          <c:showPercent val="0"/>
          <c:showBubbleSize val="0"/>
        </c:dLbls>
        <c:axId val="1700932144"/>
        <c:axId val="1700934640"/>
      </c:scatterChart>
      <c:valAx>
        <c:axId val="1700932144"/>
        <c:scaling>
          <c:orientation val="minMax"/>
          <c:max val="44415.500999999997"/>
          <c:min val="444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00934640"/>
        <c:crosses val="autoZero"/>
        <c:crossBetween val="midCat"/>
        <c:majorUnit val="4.1700000000000008E-2"/>
      </c:valAx>
      <c:valAx>
        <c:axId val="170093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Blood Sugar (mg/dL)</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200" b="0" i="0" u="none" strike="noStrike" kern="1200" baseline="0">
                <a:solidFill>
                  <a:schemeClr val="tx1"/>
                </a:solidFill>
                <a:latin typeface="+mn-lt"/>
                <a:ea typeface="+mn-ea"/>
                <a:cs typeface="+mn-cs"/>
              </a:defRPr>
            </a:pPr>
            <a:endParaRPr lang="en-US"/>
          </a:p>
        </c:txPr>
        <c:crossAx val="17009321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15"/>
              <c:layout>
                <c:manualLayout>
                  <c:x val="-1.932367149758454E-2"/>
                  <c:y val="-5.4252255473443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545-480C-BFDE-333E8FE1AD5D}"/>
                </c:ext>
              </c:extLst>
            </c:dLbl>
            <c:dLbl>
              <c:idx val="35"/>
              <c:layout>
                <c:manualLayout>
                  <c:x val="-2.5362318840579798E-2"/>
                  <c:y val="-5.1539642699771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45-480C-BFDE-333E8FE1AD5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'JaniceHowell_glucose_8-8-2021'!$A$4102:$A$4152</c:f>
              <c:numCache>
                <c:formatCode>h:mm</c:formatCode>
                <c:ptCount val="51"/>
                <c:pt idx="0">
                  <c:v>44415.000694444447</c:v>
                </c:pt>
                <c:pt idx="1">
                  <c:v>44415.011111111111</c:v>
                </c:pt>
                <c:pt idx="2">
                  <c:v>44415.021527777775</c:v>
                </c:pt>
                <c:pt idx="3">
                  <c:v>44415.031944444447</c:v>
                </c:pt>
                <c:pt idx="4">
                  <c:v>44415.042361111111</c:v>
                </c:pt>
                <c:pt idx="5">
                  <c:v>44415.052777777775</c:v>
                </c:pt>
                <c:pt idx="6">
                  <c:v>44415.063194444447</c:v>
                </c:pt>
                <c:pt idx="7">
                  <c:v>44415.073611111111</c:v>
                </c:pt>
                <c:pt idx="8">
                  <c:v>44415.084027777775</c:v>
                </c:pt>
                <c:pt idx="9">
                  <c:v>44415.094444444447</c:v>
                </c:pt>
                <c:pt idx="10">
                  <c:v>44415.104861111111</c:v>
                </c:pt>
                <c:pt idx="11">
                  <c:v>44415.115277777775</c:v>
                </c:pt>
                <c:pt idx="12">
                  <c:v>44415.125694444447</c:v>
                </c:pt>
                <c:pt idx="13">
                  <c:v>44415.136111111111</c:v>
                </c:pt>
                <c:pt idx="14">
                  <c:v>44415.146527777775</c:v>
                </c:pt>
                <c:pt idx="15">
                  <c:v>44415.156944444447</c:v>
                </c:pt>
                <c:pt idx="16">
                  <c:v>44415.167361111111</c:v>
                </c:pt>
                <c:pt idx="17">
                  <c:v>44415.177777777775</c:v>
                </c:pt>
                <c:pt idx="18">
                  <c:v>44415.188194444447</c:v>
                </c:pt>
                <c:pt idx="19">
                  <c:v>44415.198611111111</c:v>
                </c:pt>
                <c:pt idx="20">
                  <c:v>44415.209027777775</c:v>
                </c:pt>
                <c:pt idx="21">
                  <c:v>44415.219444444447</c:v>
                </c:pt>
                <c:pt idx="22">
                  <c:v>44415.229861111111</c:v>
                </c:pt>
                <c:pt idx="23">
                  <c:v>44415.240277777775</c:v>
                </c:pt>
                <c:pt idx="24">
                  <c:v>44415.250694444447</c:v>
                </c:pt>
                <c:pt idx="25">
                  <c:v>44415.261111111111</c:v>
                </c:pt>
                <c:pt idx="26">
                  <c:v>44415.271527777775</c:v>
                </c:pt>
                <c:pt idx="27">
                  <c:v>44415.281944444447</c:v>
                </c:pt>
                <c:pt idx="28">
                  <c:v>44415.292361111111</c:v>
                </c:pt>
                <c:pt idx="29">
                  <c:v>44415.302777777775</c:v>
                </c:pt>
                <c:pt idx="30">
                  <c:v>44415.313888888886</c:v>
                </c:pt>
                <c:pt idx="31">
                  <c:v>44415.315972222219</c:v>
                </c:pt>
                <c:pt idx="32">
                  <c:v>44415.324305555558</c:v>
                </c:pt>
                <c:pt idx="33">
                  <c:v>44415.334722222222</c:v>
                </c:pt>
                <c:pt idx="34">
                  <c:v>44415.345138888886</c:v>
                </c:pt>
                <c:pt idx="35">
                  <c:v>44415.355555555558</c:v>
                </c:pt>
                <c:pt idx="36">
                  <c:v>44415.365972222222</c:v>
                </c:pt>
                <c:pt idx="37">
                  <c:v>44415.376388888886</c:v>
                </c:pt>
                <c:pt idx="38">
                  <c:v>44415.386805555558</c:v>
                </c:pt>
                <c:pt idx="39">
                  <c:v>44415.397222222222</c:v>
                </c:pt>
                <c:pt idx="40">
                  <c:v>44415.407638888886</c:v>
                </c:pt>
                <c:pt idx="41">
                  <c:v>44415.418055555558</c:v>
                </c:pt>
                <c:pt idx="42">
                  <c:v>44415.428472222222</c:v>
                </c:pt>
                <c:pt idx="43">
                  <c:v>44415.435416666667</c:v>
                </c:pt>
                <c:pt idx="44">
                  <c:v>44415.438888888886</c:v>
                </c:pt>
                <c:pt idx="45">
                  <c:v>44415.451388888891</c:v>
                </c:pt>
                <c:pt idx="46">
                  <c:v>44415.454861111109</c:v>
                </c:pt>
                <c:pt idx="47">
                  <c:v>44415.461805555555</c:v>
                </c:pt>
                <c:pt idx="48">
                  <c:v>44415.472222222219</c:v>
                </c:pt>
                <c:pt idx="49">
                  <c:v>44415.482638888891</c:v>
                </c:pt>
                <c:pt idx="50">
                  <c:v>44415.493055555555</c:v>
                </c:pt>
              </c:numCache>
            </c:numRef>
          </c:xVal>
          <c:yVal>
            <c:numRef>
              <c:f>'JaniceHowell_glucose_8-8-2021'!$B$4102:$B$4152</c:f>
              <c:numCache>
                <c:formatCode>General</c:formatCode>
                <c:ptCount val="51"/>
                <c:pt idx="0">
                  <c:v>104</c:v>
                </c:pt>
                <c:pt idx="1">
                  <c:v>96</c:v>
                </c:pt>
                <c:pt idx="2">
                  <c:v>79</c:v>
                </c:pt>
                <c:pt idx="3">
                  <c:v>78</c:v>
                </c:pt>
                <c:pt idx="4">
                  <c:v>91</c:v>
                </c:pt>
                <c:pt idx="5">
                  <c:v>90</c:v>
                </c:pt>
                <c:pt idx="6">
                  <c:v>92</c:v>
                </c:pt>
                <c:pt idx="7">
                  <c:v>97</c:v>
                </c:pt>
                <c:pt idx="8">
                  <c:v>99</c:v>
                </c:pt>
                <c:pt idx="9">
                  <c:v>102</c:v>
                </c:pt>
                <c:pt idx="10">
                  <c:v>105</c:v>
                </c:pt>
                <c:pt idx="11">
                  <c:v>109</c:v>
                </c:pt>
                <c:pt idx="12">
                  <c:v>110</c:v>
                </c:pt>
                <c:pt idx="13">
                  <c:v>108</c:v>
                </c:pt>
                <c:pt idx="14">
                  <c:v>112</c:v>
                </c:pt>
                <c:pt idx="15">
                  <c:v>113</c:v>
                </c:pt>
                <c:pt idx="16">
                  <c:v>112</c:v>
                </c:pt>
                <c:pt idx="17">
                  <c:v>114</c:v>
                </c:pt>
                <c:pt idx="18">
                  <c:v>111</c:v>
                </c:pt>
                <c:pt idx="19">
                  <c:v>109</c:v>
                </c:pt>
                <c:pt idx="20">
                  <c:v>109</c:v>
                </c:pt>
                <c:pt idx="21">
                  <c:v>104</c:v>
                </c:pt>
                <c:pt idx="22">
                  <c:v>98</c:v>
                </c:pt>
                <c:pt idx="23">
                  <c:v>96</c:v>
                </c:pt>
                <c:pt idx="24">
                  <c:v>98</c:v>
                </c:pt>
                <c:pt idx="25">
                  <c:v>103</c:v>
                </c:pt>
                <c:pt idx="26">
                  <c:v>104</c:v>
                </c:pt>
                <c:pt idx="27">
                  <c:v>101</c:v>
                </c:pt>
                <c:pt idx="28">
                  <c:v>105</c:v>
                </c:pt>
                <c:pt idx="29">
                  <c:v>112</c:v>
                </c:pt>
                <c:pt idx="30">
                  <c:v>121</c:v>
                </c:pt>
                <c:pt idx="31">
                  <c:v>122</c:v>
                </c:pt>
                <c:pt idx="32">
                  <c:v>143</c:v>
                </c:pt>
                <c:pt idx="33">
                  <c:v>188</c:v>
                </c:pt>
                <c:pt idx="34">
                  <c:v>220</c:v>
                </c:pt>
                <c:pt idx="35">
                  <c:v>227</c:v>
                </c:pt>
                <c:pt idx="36">
                  <c:v>220</c:v>
                </c:pt>
                <c:pt idx="37">
                  <c:v>197</c:v>
                </c:pt>
                <c:pt idx="38">
                  <c:v>172</c:v>
                </c:pt>
                <c:pt idx="39">
                  <c:v>158</c:v>
                </c:pt>
                <c:pt idx="40">
                  <c:v>147</c:v>
                </c:pt>
                <c:pt idx="41">
                  <c:v>138</c:v>
                </c:pt>
                <c:pt idx="42">
                  <c:v>133</c:v>
                </c:pt>
                <c:pt idx="43">
                  <c:v>137</c:v>
                </c:pt>
                <c:pt idx="44">
                  <c:v>128</c:v>
                </c:pt>
                <c:pt idx="45">
                  <c:v>119</c:v>
                </c:pt>
                <c:pt idx="46">
                  <c:v>119</c:v>
                </c:pt>
                <c:pt idx="47">
                  <c:v>113</c:v>
                </c:pt>
                <c:pt idx="48">
                  <c:v>112</c:v>
                </c:pt>
                <c:pt idx="49">
                  <c:v>127</c:v>
                </c:pt>
                <c:pt idx="50">
                  <c:v>149</c:v>
                </c:pt>
              </c:numCache>
            </c:numRef>
          </c:yVal>
          <c:smooth val="1"/>
          <c:extLst>
            <c:ext xmlns:c16="http://schemas.microsoft.com/office/drawing/2014/chart" uri="{C3380CC4-5D6E-409C-BE32-E72D297353CC}">
              <c16:uniqueId val="{00000000-8545-480C-BFDE-333E8FE1AD5D}"/>
            </c:ext>
          </c:extLst>
        </c:ser>
        <c:dLbls>
          <c:showLegendKey val="0"/>
          <c:showVal val="0"/>
          <c:showCatName val="0"/>
          <c:showSerName val="0"/>
          <c:showPercent val="0"/>
          <c:showBubbleSize val="0"/>
        </c:dLbls>
        <c:axId val="1700932144"/>
        <c:axId val="1700934640"/>
      </c:scatterChart>
      <c:valAx>
        <c:axId val="1700932144"/>
        <c:scaling>
          <c:orientation val="minMax"/>
          <c:max val="44415.500999999997"/>
          <c:min val="444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00934640"/>
        <c:crosses val="autoZero"/>
        <c:crossBetween val="midCat"/>
        <c:majorUnit val="4.1700000000000008E-2"/>
      </c:valAx>
      <c:valAx>
        <c:axId val="1700934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Blood Sugar (mg/dL)</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lang="en-US" sz="1200" b="0" i="0" u="none" strike="noStrike" kern="1200" baseline="0">
                <a:solidFill>
                  <a:schemeClr val="tx1"/>
                </a:solidFill>
                <a:latin typeface="+mn-lt"/>
                <a:ea typeface="+mn-ea"/>
                <a:cs typeface="+mn-cs"/>
              </a:defRPr>
            </a:pPr>
            <a:endParaRPr lang="en-US"/>
          </a:p>
        </c:txPr>
        <c:crossAx val="17009321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1.5815554695889921E-2"/>
                  <c:y val="-5.0800999086315406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D8-41AB-9A9C-29A4C4AF0285}"/>
                </c:ext>
              </c:extLst>
            </c:dLbl>
            <c:dLbl>
              <c:idx val="9"/>
              <c:layout>
                <c:manualLayout>
                  <c:x val="-1.9204602130723517E-2"/>
                  <c:y val="-4.6567582495789094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D8-41AB-9A9C-29A4C4AF028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'JaniceHowell_glucose_9-5-2021'!$A$6593:$A$6622</c:f>
              <c:numCache>
                <c:formatCode>h:mm</c:formatCode>
                <c:ptCount val="30"/>
                <c:pt idx="0">
                  <c:v>44441.25277777778</c:v>
                </c:pt>
                <c:pt idx="1">
                  <c:v>44441.263194444444</c:v>
                </c:pt>
                <c:pt idx="2">
                  <c:v>44441.273611111108</c:v>
                </c:pt>
                <c:pt idx="3">
                  <c:v>44441.28402777778</c:v>
                </c:pt>
                <c:pt idx="4">
                  <c:v>44441.294444444444</c:v>
                </c:pt>
                <c:pt idx="5">
                  <c:v>44441.304861111108</c:v>
                </c:pt>
                <c:pt idx="6">
                  <c:v>44441.31527777778</c:v>
                </c:pt>
                <c:pt idx="7">
                  <c:v>44441.325694444444</c:v>
                </c:pt>
                <c:pt idx="8">
                  <c:v>44441.334027777775</c:v>
                </c:pt>
                <c:pt idx="9">
                  <c:v>44441.336111111108</c:v>
                </c:pt>
                <c:pt idx="10">
                  <c:v>44441.34652777778</c:v>
                </c:pt>
                <c:pt idx="11">
                  <c:v>44441.356944444444</c:v>
                </c:pt>
                <c:pt idx="12">
                  <c:v>44441.367361111108</c:v>
                </c:pt>
                <c:pt idx="13">
                  <c:v>44441.37777777778</c:v>
                </c:pt>
                <c:pt idx="14">
                  <c:v>44441.388194444444</c:v>
                </c:pt>
                <c:pt idx="15">
                  <c:v>44441.398611111108</c:v>
                </c:pt>
                <c:pt idx="16">
                  <c:v>44441.409722222219</c:v>
                </c:pt>
                <c:pt idx="17">
                  <c:v>44441.412499999999</c:v>
                </c:pt>
                <c:pt idx="18">
                  <c:v>44441.420138888891</c:v>
                </c:pt>
                <c:pt idx="19">
                  <c:v>44441.430555555555</c:v>
                </c:pt>
                <c:pt idx="20">
                  <c:v>44441.440972222219</c:v>
                </c:pt>
                <c:pt idx="21">
                  <c:v>44441.451388888891</c:v>
                </c:pt>
                <c:pt idx="22">
                  <c:v>44441.461805555555</c:v>
                </c:pt>
                <c:pt idx="23">
                  <c:v>44441.472222222219</c:v>
                </c:pt>
                <c:pt idx="24">
                  <c:v>44441.482638888891</c:v>
                </c:pt>
                <c:pt idx="25">
                  <c:v>44441.493055555555</c:v>
                </c:pt>
                <c:pt idx="26">
                  <c:v>44441.503472222219</c:v>
                </c:pt>
                <c:pt idx="27">
                  <c:v>44441.513888888891</c:v>
                </c:pt>
                <c:pt idx="28">
                  <c:v>44441.524305555555</c:v>
                </c:pt>
                <c:pt idx="29">
                  <c:v>44441.536805555559</c:v>
                </c:pt>
              </c:numCache>
            </c:numRef>
          </c:xVal>
          <c:yVal>
            <c:numRef>
              <c:f>'JaniceHowell_glucose_9-5-2021'!$B$6593:$B$6622</c:f>
              <c:numCache>
                <c:formatCode>General</c:formatCode>
                <c:ptCount val="30"/>
                <c:pt idx="0">
                  <c:v>98</c:v>
                </c:pt>
                <c:pt idx="1">
                  <c:v>99</c:v>
                </c:pt>
                <c:pt idx="2">
                  <c:v>104</c:v>
                </c:pt>
                <c:pt idx="3">
                  <c:v>111</c:v>
                </c:pt>
                <c:pt idx="4">
                  <c:v>116</c:v>
                </c:pt>
                <c:pt idx="5">
                  <c:v>119</c:v>
                </c:pt>
                <c:pt idx="6">
                  <c:v>124</c:v>
                </c:pt>
                <c:pt idx="7">
                  <c:v>135</c:v>
                </c:pt>
                <c:pt idx="8">
                  <c:v>135</c:v>
                </c:pt>
                <c:pt idx="9">
                  <c:v>139</c:v>
                </c:pt>
                <c:pt idx="10">
                  <c:v>134</c:v>
                </c:pt>
                <c:pt idx="11">
                  <c:v>132</c:v>
                </c:pt>
                <c:pt idx="12">
                  <c:v>128</c:v>
                </c:pt>
                <c:pt idx="13">
                  <c:v>125</c:v>
                </c:pt>
                <c:pt idx="14">
                  <c:v>128</c:v>
                </c:pt>
                <c:pt idx="15">
                  <c:v>132</c:v>
                </c:pt>
                <c:pt idx="16">
                  <c:v>125</c:v>
                </c:pt>
                <c:pt idx="17">
                  <c:v>130</c:v>
                </c:pt>
                <c:pt idx="18">
                  <c:v>128</c:v>
                </c:pt>
                <c:pt idx="19">
                  <c:v>138</c:v>
                </c:pt>
                <c:pt idx="20">
                  <c:v>140</c:v>
                </c:pt>
                <c:pt idx="21">
                  <c:v>127</c:v>
                </c:pt>
                <c:pt idx="22">
                  <c:v>112</c:v>
                </c:pt>
                <c:pt idx="23">
                  <c:v>106</c:v>
                </c:pt>
                <c:pt idx="24">
                  <c:v>110</c:v>
                </c:pt>
                <c:pt idx="25">
                  <c:v>113</c:v>
                </c:pt>
                <c:pt idx="26">
                  <c:v>109</c:v>
                </c:pt>
                <c:pt idx="27">
                  <c:v>99</c:v>
                </c:pt>
                <c:pt idx="28">
                  <c:v>90</c:v>
                </c:pt>
                <c:pt idx="29">
                  <c:v>96</c:v>
                </c:pt>
              </c:numCache>
            </c:numRef>
          </c:yVal>
          <c:smooth val="1"/>
          <c:extLst>
            <c:ext xmlns:c16="http://schemas.microsoft.com/office/drawing/2014/chart" uri="{C3380CC4-5D6E-409C-BE32-E72D297353CC}">
              <c16:uniqueId val="{00000002-5DD8-41AB-9A9C-29A4C4AF0285}"/>
            </c:ext>
          </c:extLst>
        </c:ser>
        <c:dLbls>
          <c:showLegendKey val="0"/>
          <c:showVal val="0"/>
          <c:showCatName val="0"/>
          <c:showSerName val="0"/>
          <c:showPercent val="0"/>
          <c:showBubbleSize val="0"/>
        </c:dLbls>
        <c:axId val="418009024"/>
        <c:axId val="418006528"/>
      </c:scatterChart>
      <c:valAx>
        <c:axId val="418009024"/>
        <c:scaling>
          <c:orientation val="minMax"/>
          <c:max val="44441.542000000001"/>
          <c:min val="44441.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8006528"/>
        <c:crosses val="autoZero"/>
        <c:crossBetween val="midCat"/>
        <c:majorUnit val="4.1700000000000008E-2"/>
      </c:valAx>
      <c:valAx>
        <c:axId val="418006528"/>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Blood Sugar</a:t>
                </a:r>
                <a:r>
                  <a:rPr lang="en-US" sz="1400" baseline="0" dirty="0"/>
                  <a:t> (mg/dL)</a:t>
                </a:r>
                <a:endParaRPr lang="en-US" sz="1400" dirty="0"/>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800902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7B10E-9B60-476A-8D2F-1D1F9CA94658}"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E1C5A-BD18-42F6-97FF-03BBC8360A50}" type="slidenum">
              <a:rPr lang="en-US" smtClean="0"/>
              <a:t>‹#›</a:t>
            </a:fld>
            <a:endParaRPr lang="en-US"/>
          </a:p>
        </p:txBody>
      </p:sp>
    </p:spTree>
    <p:extLst>
      <p:ext uri="{BB962C8B-B14F-4D97-AF65-F5344CB8AC3E}">
        <p14:creationId xmlns:p14="http://schemas.microsoft.com/office/powerpoint/2010/main" val="650471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Matt Calkins, chair of the resources committee of the Society of metabolic health practitioners. Some of the feedback we’ve received is to create new resources for providers that want to start a metabolic health clinic with a focus on therapeutic carbohydrate reduction. As a first step of filling that need, I created this metabolic health pitch deck. This is meant for those that already work in a clinic setting but not yet practicing metabolic health. This can be used to demonstrate the effectiveness of therapeutic carbohydrate reduction to your administrators and hopefully persuade them to allow you to open a pilot metabolic health clinic in your larger practice.  It was designed to be about 15- 20 minutes long to easily fit in a lunch hour. I will give you the talk, then you can practice it to perfection! Let’s start</a:t>
            </a:r>
          </a:p>
          <a:p>
            <a:endParaRPr lang="en-US" dirty="0"/>
          </a:p>
          <a:p>
            <a:r>
              <a:rPr lang="en-US" dirty="0"/>
              <a:t>- Good afternoon everyone! I am Matt Calkins. I’m excited and honored to discuss metabolic health and metabolic health clinics.</a:t>
            </a:r>
          </a:p>
          <a:p>
            <a:r>
              <a:rPr lang="en-US" dirty="0"/>
              <a:t>- 20 minute </a:t>
            </a:r>
            <a:r>
              <a:rPr lang="en-US" dirty="0" err="1"/>
              <a:t>powerpoint</a:t>
            </a:r>
            <a:r>
              <a:rPr lang="en-US" dirty="0"/>
              <a:t> but hopefully a long discussion afterwards. 60+ canned slides</a:t>
            </a:r>
          </a:p>
        </p:txBody>
      </p:sp>
      <p:sp>
        <p:nvSpPr>
          <p:cNvPr id="4" name="Slide Number Placeholder 3"/>
          <p:cNvSpPr>
            <a:spLocks noGrp="1"/>
          </p:cNvSpPr>
          <p:nvPr>
            <p:ph type="sldNum" sz="quarter" idx="5"/>
          </p:nvPr>
        </p:nvSpPr>
        <p:spPr/>
        <p:txBody>
          <a:bodyPr/>
          <a:lstStyle/>
          <a:p>
            <a:fld id="{B2EE1C5A-BD18-42F6-97FF-03BBC8360A50}" type="slidenum">
              <a:rPr lang="en-US" smtClean="0"/>
              <a:t>1</a:t>
            </a:fld>
            <a:endParaRPr lang="en-US"/>
          </a:p>
        </p:txBody>
      </p:sp>
    </p:spTree>
    <p:extLst>
      <p:ext uri="{BB962C8B-B14F-4D97-AF65-F5344CB8AC3E}">
        <p14:creationId xmlns:p14="http://schemas.microsoft.com/office/powerpoint/2010/main" val="1934423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we have the ability to eat a meal and, if you are on a low carb ketogenic diet, know if that meal fit your diet, which impacts your future food choices as early as the next meal.</a:t>
            </a:r>
          </a:p>
          <a:p>
            <a:pPr marL="171450" indent="-171450">
              <a:buFontTx/>
              <a:buChar char="-"/>
            </a:pPr>
            <a:r>
              <a:rPr lang="en-US" dirty="0"/>
              <a:t>No one knows the impact of what they’re eating on their glucose until these were invented. </a:t>
            </a:r>
          </a:p>
          <a:p>
            <a:pPr marL="171450" indent="-171450">
              <a:buFontTx/>
              <a:buChar char="-"/>
            </a:pPr>
            <a:r>
              <a:rPr lang="en-US" dirty="0"/>
              <a:t>Patients frequently will eat foods that are marketed as healthy yet will spike their blood sugar to above 200 mg/dl.</a:t>
            </a:r>
          </a:p>
          <a:p>
            <a:pPr marL="171450" indent="-171450">
              <a:buFontTx/>
              <a:buChar char="-"/>
            </a:pPr>
            <a:r>
              <a:rPr lang="en-US" dirty="0"/>
              <a:t>This will not allow us to achieve our goal of getting patients off of medication and putting diabetes into remission</a:t>
            </a:r>
          </a:p>
          <a:p>
            <a:pPr marL="171450" indent="-171450">
              <a:buFontTx/>
              <a:buChar char="-"/>
            </a:pPr>
            <a:r>
              <a:rPr lang="en-US" dirty="0"/>
              <a:t>The CGM doesn’t fall for healthy marketing techniques; it will tell you the truth.</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10</a:t>
            </a:fld>
            <a:endParaRPr lang="en-US"/>
          </a:p>
        </p:txBody>
      </p:sp>
    </p:spTree>
    <p:extLst>
      <p:ext uri="{BB962C8B-B14F-4D97-AF65-F5344CB8AC3E}">
        <p14:creationId xmlns:p14="http://schemas.microsoft.com/office/powerpoint/2010/main" val="54727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Immediate feedback results in behavior change.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Wearing a CGM is like having a health coach standing right in front of you watching everything you do.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Patient’s don’t want to see their glucose spike.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patient eating five of the foods over the course of the day would know which do not spike their sugar.</a:t>
            </a:r>
          </a:p>
        </p:txBody>
      </p:sp>
      <p:sp>
        <p:nvSpPr>
          <p:cNvPr id="4" name="Slide Number Placeholder 3"/>
          <p:cNvSpPr>
            <a:spLocks noGrp="1"/>
          </p:cNvSpPr>
          <p:nvPr>
            <p:ph type="sldNum" sz="quarter" idx="5"/>
          </p:nvPr>
        </p:nvSpPr>
        <p:spPr/>
        <p:txBody>
          <a:bodyPr/>
          <a:lstStyle/>
          <a:p>
            <a:fld id="{B2EE1C5A-BD18-42F6-97FF-03BBC8360A50}" type="slidenum">
              <a:rPr lang="en-US" smtClean="0"/>
              <a:t>11</a:t>
            </a:fld>
            <a:endParaRPr lang="en-US"/>
          </a:p>
        </p:txBody>
      </p:sp>
    </p:spTree>
    <p:extLst>
      <p:ext uri="{BB962C8B-B14F-4D97-AF65-F5344CB8AC3E}">
        <p14:creationId xmlns:p14="http://schemas.microsoft.com/office/powerpoint/2010/main" val="109211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-And which do spike their sugar, which is important because </a:t>
            </a:r>
            <a:r>
              <a:rPr lang="en-US" sz="1800" dirty="0">
                <a:effectLst/>
                <a:latin typeface="Calibri" panose="020F0502020204030204" pitchFamily="34" charset="0"/>
                <a:ea typeface="Calibri" panose="020F0502020204030204" pitchFamily="34" charset="0"/>
                <a:cs typeface="Times New Roman" panose="02020603050405020304" pitchFamily="18" charset="0"/>
              </a:rPr>
              <a:t>sugar hides everywhere- sauces, condiments, dressings- except sugar can not hide from the CGM</a:t>
            </a:r>
            <a:endParaRPr lang="en-US" dirty="0"/>
          </a:p>
          <a:p>
            <a:pPr marL="0" indent="0">
              <a:buFontTx/>
              <a:buNone/>
            </a:pPr>
            <a:r>
              <a:rPr lang="en-US" dirty="0"/>
              <a:t>- In this way, patients are empowered to try foods themselves to see how foods affect their body. </a:t>
            </a:r>
          </a:p>
          <a:p>
            <a:pPr marL="0" indent="0">
              <a:buFontTx/>
              <a:buNone/>
            </a:pPr>
            <a:r>
              <a:rPr lang="en-US" dirty="0"/>
              <a:t>-Patients are able to make the connection between foods that spike their sugar and worsen their A1c.</a:t>
            </a:r>
          </a:p>
          <a:p>
            <a:pPr marL="0" indent="0">
              <a:buFontTx/>
              <a:buNone/>
            </a:pPr>
            <a:r>
              <a:rPr lang="en-US" dirty="0"/>
              <a:t>-This gamifies the process and patients love trying to keep their line as flat as possible with diet and exercise.</a:t>
            </a:r>
          </a:p>
        </p:txBody>
      </p:sp>
      <p:sp>
        <p:nvSpPr>
          <p:cNvPr id="4" name="Slide Number Placeholder 3"/>
          <p:cNvSpPr>
            <a:spLocks noGrp="1"/>
          </p:cNvSpPr>
          <p:nvPr>
            <p:ph type="sldNum" sz="quarter" idx="5"/>
          </p:nvPr>
        </p:nvSpPr>
        <p:spPr/>
        <p:txBody>
          <a:bodyPr/>
          <a:lstStyle/>
          <a:p>
            <a:fld id="{B2EE1C5A-BD18-42F6-97FF-03BBC8360A50}" type="slidenum">
              <a:rPr lang="en-US" smtClean="0"/>
              <a:t>12</a:t>
            </a:fld>
            <a:endParaRPr lang="en-US"/>
          </a:p>
        </p:txBody>
      </p:sp>
    </p:spTree>
    <p:extLst>
      <p:ext uri="{BB962C8B-B14F-4D97-AF65-F5344CB8AC3E}">
        <p14:creationId xmlns:p14="http://schemas.microsoft.com/office/powerpoint/2010/main" val="111642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-Published data supports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studies with entirely patient led interventions showed marked metabolic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studies used a CGM. First study used a diagram that would change behavior towards eating healthier foods that do not spike blood sugar. That’s it, no other intervention.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Over 3 months, a1c improved 0.5% and body weight improved 1.5kg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second, more impressive outcome from giving patients a 4- chapter booklet on improving glycemic excursions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Subjects with newly diagnosed diabetes improved A1c from 8% to 6.2% and BMI from 36.5 to 34.4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https://diabetesjournals.org/care/article/45/10/2224/147469/Effects-of-Patient-Driven-Lifestyle-Modification</a:t>
            </a:r>
          </a:p>
          <a:p>
            <a:pPr marL="0" indent="0">
              <a:buFontTx/>
              <a:buNone/>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13</a:t>
            </a:fld>
            <a:endParaRPr lang="en-US"/>
          </a:p>
        </p:txBody>
      </p:sp>
    </p:spTree>
    <p:extLst>
      <p:ext uri="{BB962C8B-B14F-4D97-AF65-F5344CB8AC3E}">
        <p14:creationId xmlns:p14="http://schemas.microsoft.com/office/powerpoint/2010/main" val="18539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example of a glycemic graph from a patient.</a:t>
            </a:r>
          </a:p>
          <a:p>
            <a:r>
              <a:rPr lang="en-US" dirty="0"/>
              <a:t>This patient ate grapes and blueberries</a:t>
            </a:r>
          </a:p>
          <a:p>
            <a:r>
              <a:rPr lang="en-US" dirty="0"/>
              <a:t>His sugar increased from 100 to 227 mg/dl</a:t>
            </a:r>
          </a:p>
          <a:p>
            <a:r>
              <a:rPr lang="en-US" dirty="0"/>
              <a:t>This will halt our progress of improving metabolic health</a:t>
            </a:r>
          </a:p>
        </p:txBody>
      </p:sp>
      <p:sp>
        <p:nvSpPr>
          <p:cNvPr id="4" name="Slide Number Placeholder 3"/>
          <p:cNvSpPr>
            <a:spLocks noGrp="1"/>
          </p:cNvSpPr>
          <p:nvPr>
            <p:ph type="sldNum" sz="quarter" idx="5"/>
          </p:nvPr>
        </p:nvSpPr>
        <p:spPr/>
        <p:txBody>
          <a:bodyPr/>
          <a:lstStyle/>
          <a:p>
            <a:fld id="{C45DDC4C-E94D-4D2A-B04D-4258935584A8}" type="slidenum">
              <a:rPr lang="en-US" smtClean="0"/>
              <a:t>14</a:t>
            </a:fld>
            <a:endParaRPr lang="en-US"/>
          </a:p>
        </p:txBody>
      </p:sp>
    </p:spTree>
    <p:extLst>
      <p:ext uri="{BB962C8B-B14F-4D97-AF65-F5344CB8AC3E}">
        <p14:creationId xmlns:p14="http://schemas.microsoft.com/office/powerpoint/2010/main" val="3713539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-Armed with this knowledge, the patient cut out the graphs and ate blueberries with more protein. </a:t>
            </a:r>
          </a:p>
          <a:p>
            <a:r>
              <a:rPr lang="en-US" dirty="0"/>
              <a:t>-His sugar remained stable from 100 to 140 mg/dl</a:t>
            </a:r>
          </a:p>
        </p:txBody>
      </p:sp>
      <p:sp>
        <p:nvSpPr>
          <p:cNvPr id="4" name="Slide Number Placeholder 3"/>
          <p:cNvSpPr>
            <a:spLocks noGrp="1"/>
          </p:cNvSpPr>
          <p:nvPr>
            <p:ph type="sldNum" sz="quarter" idx="5"/>
          </p:nvPr>
        </p:nvSpPr>
        <p:spPr/>
        <p:txBody>
          <a:bodyPr/>
          <a:lstStyle/>
          <a:p>
            <a:fld id="{C45DDC4C-E94D-4D2A-B04D-4258935584A8}" type="slidenum">
              <a:rPr lang="en-US" smtClean="0"/>
              <a:t>15</a:t>
            </a:fld>
            <a:endParaRPr lang="en-US"/>
          </a:p>
        </p:txBody>
      </p:sp>
    </p:spTree>
    <p:extLst>
      <p:ext uri="{BB962C8B-B14F-4D97-AF65-F5344CB8AC3E}">
        <p14:creationId xmlns:p14="http://schemas.microsoft.com/office/powerpoint/2010/main" val="600418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Finally, the last component of the  21</a:t>
            </a:r>
            <a:r>
              <a:rPr lang="en-US" baseline="30000" dirty="0"/>
              <a:t>st</a:t>
            </a:r>
            <a:r>
              <a:rPr lang="en-US" dirty="0"/>
              <a:t> century metabolic clinic is a focus on food addiction. </a:t>
            </a:r>
          </a:p>
          <a:p>
            <a:pPr marL="171450" indent="-171450">
              <a:buFontTx/>
              <a:buChar char="-"/>
            </a:pPr>
            <a:r>
              <a:rPr lang="en-US" dirty="0"/>
              <a:t>Here is the modified yale food addiction survey, or YFAS. This is a research tool that has also been used clinically to evaluate for food addiction. </a:t>
            </a:r>
          </a:p>
          <a:p>
            <a:pPr marL="171450" indent="-171450">
              <a:buFontTx/>
              <a:buChar char="-"/>
            </a:pPr>
            <a:r>
              <a:rPr lang="en-US" dirty="0"/>
              <a:t>The creators of the survey say that there are “</a:t>
            </a:r>
            <a:r>
              <a:rPr lang="en-US" b="0" i="0" dirty="0">
                <a:solidFill>
                  <a:srgbClr val="212121"/>
                </a:solidFill>
                <a:effectLst/>
                <a:latin typeface="BlinkMacSystemFont"/>
              </a:rPr>
              <a:t>Parallels in biological, psychological, and behavioral systems have led to the hypothesis that an addictive process may contribute to problematic eating and that Yale Food Addiction Scale (YFAS) was developed to provide a validated measure of addictive-like eating behavior based upon the diagnostic criteria for substance dependence.”</a:t>
            </a:r>
          </a:p>
          <a:p>
            <a:pPr marL="171450" indent="-171450">
              <a:buFontTx/>
              <a:buChar char="-"/>
            </a:pPr>
            <a:r>
              <a:rPr lang="en-US" b="0" i="0" dirty="0">
                <a:solidFill>
                  <a:srgbClr val="212121"/>
                </a:solidFill>
                <a:effectLst/>
                <a:latin typeface="BlinkMacSystemFont"/>
              </a:rPr>
              <a:t>This is a contentious diagnosis as, even though it is based on the criteria for substance dependence, it is not listed in DSM-5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many weight management centers screen for food addiction on every patient that goes through their program. We will talk about a few metabolic clinics near the end of the talk that make food addiction a cornerstone of their interventions.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16</a:t>
            </a:fld>
            <a:endParaRPr lang="en-US"/>
          </a:p>
        </p:txBody>
      </p:sp>
    </p:spTree>
    <p:extLst>
      <p:ext uri="{BB962C8B-B14F-4D97-AF65-F5344CB8AC3E}">
        <p14:creationId xmlns:p14="http://schemas.microsoft.com/office/powerpoint/2010/main" val="1911982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Why measure food addiction?</a:t>
            </a:r>
          </a:p>
          <a:p>
            <a:pPr marL="171450" indent="-171450">
              <a:buFontTx/>
              <a:buChar char="-"/>
            </a:pPr>
            <a:r>
              <a:rPr lang="en-US" dirty="0"/>
              <a:t>Food addiction is common and is more prevalent with worsening metabolic disease</a:t>
            </a:r>
          </a:p>
          <a:p>
            <a:pPr marL="171450" indent="-171450">
              <a:buFontTx/>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Food addiction is associated with binge eating, emotional eating, and lower self efficacy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17</a:t>
            </a:fld>
            <a:endParaRPr lang="en-US"/>
          </a:p>
        </p:txBody>
      </p:sp>
    </p:spTree>
    <p:extLst>
      <p:ext uri="{BB962C8B-B14F-4D97-AF65-F5344CB8AC3E}">
        <p14:creationId xmlns:p14="http://schemas.microsoft.com/office/powerpoint/2010/main" val="1381698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can we do about food addiction symptoms? </a:t>
            </a:r>
          </a:p>
          <a:p>
            <a:pPr marL="171450" indent="-171450">
              <a:buFontTx/>
              <a:buChar char="-"/>
            </a:pPr>
            <a:r>
              <a:rPr lang="en-US" dirty="0"/>
              <a:t>Data published last year from a nonrandomized, noncontrolled study shows that a low carbohydrate diet can improve food addiction symptoms by 1.5 points, with the median decreasing from 5 (moderate) to 3 (mild). </a:t>
            </a:r>
          </a:p>
          <a:p>
            <a:pPr marL="171450" indent="-171450">
              <a:buFontTx/>
              <a:buChar char="-"/>
            </a:pPr>
            <a:endParaRPr lang="en-US" dirty="0"/>
          </a:p>
          <a:p>
            <a:pPr marL="171450" indent="-171450">
              <a:buFontTx/>
              <a:buChar char="-"/>
            </a:pPr>
            <a:r>
              <a:rPr lang="en-US" dirty="0"/>
              <a:t>103 subjects across 3 clinics (UK, north America, </a:t>
            </a:r>
            <a:r>
              <a:rPr lang="en-US" dirty="0" err="1"/>
              <a:t>sweden</a:t>
            </a:r>
            <a:r>
              <a:rPr lang="en-US" dirty="0"/>
              <a:t>). 3 </a:t>
            </a:r>
            <a:r>
              <a:rPr lang="en-US" dirty="0" err="1"/>
              <a:t>monthfollow</a:t>
            </a:r>
            <a:r>
              <a:rPr lang="en-US" dirty="0"/>
              <a:t> up</a:t>
            </a:r>
          </a:p>
          <a:p>
            <a:pPr marL="171450" indent="-171450">
              <a:buFontTx/>
              <a:buChar char="-"/>
            </a:pPr>
            <a:endParaRPr lang="en-US" dirty="0"/>
          </a:p>
          <a:p>
            <a:pPr marL="171450" indent="-171450">
              <a:buFontTx/>
              <a:buChar char="-"/>
            </a:pPr>
            <a:r>
              <a:rPr lang="en-US" dirty="0"/>
              <a:t>https://www.frontiersin.org/articles//fpsyt.2022.1005523/full</a:t>
            </a:r>
          </a:p>
        </p:txBody>
      </p:sp>
      <p:sp>
        <p:nvSpPr>
          <p:cNvPr id="4" name="Slide Number Placeholder 3"/>
          <p:cNvSpPr>
            <a:spLocks noGrp="1"/>
          </p:cNvSpPr>
          <p:nvPr>
            <p:ph type="sldNum" sz="quarter" idx="5"/>
          </p:nvPr>
        </p:nvSpPr>
        <p:spPr/>
        <p:txBody>
          <a:bodyPr/>
          <a:lstStyle/>
          <a:p>
            <a:fld id="{B2EE1C5A-BD18-42F6-97FF-03BBC8360A50}" type="slidenum">
              <a:rPr lang="en-US" smtClean="0"/>
              <a:t>18</a:t>
            </a:fld>
            <a:endParaRPr lang="en-US"/>
          </a:p>
        </p:txBody>
      </p:sp>
    </p:spTree>
    <p:extLst>
      <p:ext uri="{BB962C8B-B14F-4D97-AF65-F5344CB8AC3E}">
        <p14:creationId xmlns:p14="http://schemas.microsoft.com/office/powerpoint/2010/main" val="335603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What kind of results can be expected by incorporating keto diets and smart devices into treatment? </a:t>
            </a:r>
          </a:p>
          <a:p>
            <a:r>
              <a:rPr lang="en-US" dirty="0"/>
              <a:t>- There’s data on three different metabolic clinic practices that intervene with a low carbohydrate ketogenic diet. Their profiles vary widely. </a:t>
            </a:r>
          </a:p>
          <a:p>
            <a:r>
              <a:rPr lang="en-US" dirty="0"/>
              <a:t>- Norwood is spearheaded by Dr. David Unwin. It is a primary care practice that is NHS funded based in the UK. In the UK system,  you must go to the GP practice that you’re assigned to based on your location. For his case series, David asked all patients with type 2 diabetes if they were interested in getting off their medications by trying a ketogenic diet and 40% of subjects said yes. </a:t>
            </a:r>
          </a:p>
          <a:p>
            <a:r>
              <a:rPr lang="en-US" dirty="0"/>
              <a:t>- </a:t>
            </a:r>
            <a:r>
              <a:rPr lang="en-US" dirty="0" err="1"/>
              <a:t>Virta</a:t>
            </a:r>
            <a:r>
              <a:rPr lang="en-US" dirty="0"/>
              <a:t> is the most famous of all four and is a largely a national telemedicine based clinic. Their vision is to reverse type 2 diabetes in 100 million patients and have recently went through a funding cycle to increase their valuation to $2 billion dollars. </a:t>
            </a:r>
          </a:p>
          <a:p>
            <a:r>
              <a:rPr lang="en-US" dirty="0"/>
              <a:t>-Dr. </a:t>
            </a:r>
            <a:r>
              <a:rPr lang="en-US" dirty="0" err="1"/>
              <a:t>Tro</a:t>
            </a:r>
            <a:r>
              <a:rPr lang="en-US" dirty="0"/>
              <a:t> </a:t>
            </a:r>
            <a:r>
              <a:rPr lang="en-US" dirty="0" err="1"/>
              <a:t>Kalaijian’s</a:t>
            </a:r>
            <a:r>
              <a:rPr lang="en-US" dirty="0"/>
              <a:t> practice is the one that has invested more into infrastructure for both metabolic feedback and food addiction counseling than any of the others. </a:t>
            </a:r>
          </a:p>
          <a:p>
            <a:r>
              <a:rPr lang="en-US" dirty="0"/>
              <a:t>--</a:t>
            </a:r>
            <a:r>
              <a:rPr lang="en-US" dirty="0" err="1"/>
              <a:t>DukeHealth</a:t>
            </a:r>
            <a:r>
              <a:rPr lang="en-US" dirty="0"/>
              <a:t> </a:t>
            </a:r>
            <a:r>
              <a:rPr lang="en-US" dirty="0" err="1"/>
              <a:t>Ketomedicine</a:t>
            </a:r>
            <a:r>
              <a:rPr lang="en-US" dirty="0"/>
              <a:t> clinic is run by Eric Westman, one of the past presidents of the obesity medicine association, and it is a single physician practice that focuses almost exclusively on diet. He not only treats obesity and type 2 diabetes, but also migraines and any other disease for which a patient wants to try a ketogenic diet for. He does not have a pragmatic clinic case series to discuss, however he has numerous RCTs on low carb versus other dietary patterns.</a:t>
            </a:r>
          </a:p>
          <a:p>
            <a:r>
              <a:rPr lang="en-US" dirty="0"/>
              <a:t>- But, the most important point to walk away with is that each of these clinics has seen impressive results.</a:t>
            </a:r>
          </a:p>
        </p:txBody>
      </p:sp>
      <p:sp>
        <p:nvSpPr>
          <p:cNvPr id="4" name="Slide Number Placeholder 3"/>
          <p:cNvSpPr>
            <a:spLocks noGrp="1"/>
          </p:cNvSpPr>
          <p:nvPr>
            <p:ph type="sldNum" sz="quarter" idx="5"/>
          </p:nvPr>
        </p:nvSpPr>
        <p:spPr/>
        <p:txBody>
          <a:bodyPr/>
          <a:lstStyle/>
          <a:p>
            <a:fld id="{B2EE1C5A-BD18-42F6-97FF-03BBC8360A50}" type="slidenum">
              <a:rPr lang="en-US" smtClean="0"/>
              <a:t>19</a:t>
            </a:fld>
            <a:endParaRPr lang="en-US"/>
          </a:p>
        </p:txBody>
      </p:sp>
    </p:spTree>
    <p:extLst>
      <p:ext uri="{BB962C8B-B14F-4D97-AF65-F5344CB8AC3E}">
        <p14:creationId xmlns:p14="http://schemas.microsoft.com/office/powerpoint/2010/main" val="231222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am a full time physician at Metabolic Hospital. </a:t>
            </a:r>
          </a:p>
          <a:p>
            <a:r>
              <a:rPr lang="en-US" dirty="0"/>
              <a:t>- I also have my metabolic health practitioner certification through the society of metabolic health practitioners, which is a professional organization that was founded to promote research and education on therapeutic carbohydrate reduction to treat disease.</a:t>
            </a:r>
          </a:p>
        </p:txBody>
      </p:sp>
      <p:sp>
        <p:nvSpPr>
          <p:cNvPr id="4" name="Slide Number Placeholder 3"/>
          <p:cNvSpPr>
            <a:spLocks noGrp="1"/>
          </p:cNvSpPr>
          <p:nvPr>
            <p:ph type="sldNum" sz="quarter" idx="5"/>
          </p:nvPr>
        </p:nvSpPr>
        <p:spPr/>
        <p:txBody>
          <a:bodyPr/>
          <a:lstStyle/>
          <a:p>
            <a:fld id="{B2EE1C5A-BD18-42F6-97FF-03BBC8360A50}" type="slidenum">
              <a:rPr lang="en-US" smtClean="0"/>
              <a:t>2</a:t>
            </a:fld>
            <a:endParaRPr lang="en-US"/>
          </a:p>
        </p:txBody>
      </p:sp>
    </p:spTree>
    <p:extLst>
      <p:ext uri="{BB962C8B-B14F-4D97-AF65-F5344CB8AC3E}">
        <p14:creationId xmlns:p14="http://schemas.microsoft.com/office/powerpoint/2010/main" val="142747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outcomes from the studies that </a:t>
            </a:r>
            <a:r>
              <a:rPr lang="en-US" dirty="0" err="1"/>
              <a:t>virta</a:t>
            </a:r>
            <a:r>
              <a:rPr lang="en-US" dirty="0"/>
              <a:t> health, Dr. Unwin in the Norwood Surgery Southport clinic, and Dr </a:t>
            </a:r>
            <a:r>
              <a:rPr lang="en-US" dirty="0" err="1"/>
              <a:t>tro</a:t>
            </a:r>
            <a:r>
              <a:rPr lang="en-US" dirty="0"/>
              <a:t> have published along with the LOOK AHEAD trial for comparison. </a:t>
            </a:r>
          </a:p>
          <a:p>
            <a:r>
              <a:rPr lang="en-US" dirty="0"/>
              <a:t>-LOOKAHEAD was a large 2013 study of 5000 patients that were randomized to close lifestyle follow up with a low calorie diet and meal replacements.</a:t>
            </a:r>
          </a:p>
          <a:p>
            <a:r>
              <a:rPr lang="en-US" dirty="0"/>
              <a:t>-T2d reversal defined as A1c &lt;6.5% off of medications, sometimes metformin is allowed. </a:t>
            </a:r>
            <a:r>
              <a:rPr lang="en-US" dirty="0" err="1"/>
              <a:t>Virta</a:t>
            </a:r>
            <a:r>
              <a:rPr lang="en-US" dirty="0"/>
              <a:t> health 17% remission (a1c &lt;5.7, no meds)</a:t>
            </a:r>
          </a:p>
          <a:p>
            <a:r>
              <a:rPr lang="en-US" dirty="0"/>
              <a:t>-Compared to the Look Ahead study, all saw significant drops in A1C, more weight reduction, greater improvements in blood pressure, and material savings through de-prescribing.</a:t>
            </a:r>
          </a:p>
          <a:p>
            <a:r>
              <a:rPr lang="en-US" dirty="0"/>
              <a:t>-I want to call attention to Dr. </a:t>
            </a:r>
            <a:r>
              <a:rPr lang="en-US" dirty="0" err="1"/>
              <a:t>Tro’s</a:t>
            </a:r>
            <a:r>
              <a:rPr lang="en-US" dirty="0"/>
              <a:t> pilot program which saw a huge savings – that figure is on a per patient basis, and this study was done with a large company that was self-insured. </a:t>
            </a:r>
          </a:p>
          <a:p>
            <a:endParaRPr lang="en-US" dirty="0"/>
          </a:p>
          <a:p>
            <a:r>
              <a:rPr lang="en-US" dirty="0"/>
              <a:t> LOOK AHEAD 2013 NEJM. 5145 randomized to intensive lifestyle or diabetes education and support over 10 years. Intervention: 1500- 1800 kcal goal. 30% from fat and 15% from protein. Meal replacements. One-on-one coaching. Within group difference</a:t>
            </a: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20</a:t>
            </a:fld>
            <a:endParaRPr lang="en-US"/>
          </a:p>
        </p:txBody>
      </p:sp>
    </p:spTree>
    <p:extLst>
      <p:ext uri="{BB962C8B-B14F-4D97-AF65-F5344CB8AC3E}">
        <p14:creationId xmlns:p14="http://schemas.microsoft.com/office/powerpoint/2010/main" val="2528508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deprescription data from Dr. Unwin comparing his Norwood practice to other practices in Southport. They spend about half as much as the other clinics on T2d medications</a:t>
            </a: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21</a:t>
            </a:fld>
            <a:endParaRPr lang="en-US"/>
          </a:p>
        </p:txBody>
      </p:sp>
    </p:spTree>
    <p:extLst>
      <p:ext uri="{BB962C8B-B14F-4D97-AF65-F5344CB8AC3E}">
        <p14:creationId xmlns:p14="http://schemas.microsoft.com/office/powerpoint/2010/main" val="3284970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what might a first step look like at our clinic?</a:t>
            </a:r>
          </a:p>
          <a:p>
            <a:r>
              <a:rPr lang="en-US" dirty="0"/>
              <a:t>-It could be as easy as having a dedicated metabolic medicine physician accept internal consults and starts with a half day or full day of clinic per week. </a:t>
            </a:r>
          </a:p>
          <a:p>
            <a:r>
              <a:rPr lang="en-US" dirty="0"/>
              <a:t>-Most importantly, Other physicians and providers would need a basic understanding of the role a ketogenic diet plays in metabolic health. And maybe most importantly, we’d need to start getting comfortable asking patients, either new patients during their initial visit with us or existing patients during their annual check-ins or chronic problem visits: “Would you like to try and get off of some medications?”</a:t>
            </a:r>
          </a:p>
        </p:txBody>
      </p:sp>
      <p:sp>
        <p:nvSpPr>
          <p:cNvPr id="4" name="Slide Number Placeholder 3"/>
          <p:cNvSpPr>
            <a:spLocks noGrp="1"/>
          </p:cNvSpPr>
          <p:nvPr>
            <p:ph type="sldNum" sz="quarter" idx="5"/>
          </p:nvPr>
        </p:nvSpPr>
        <p:spPr/>
        <p:txBody>
          <a:bodyPr/>
          <a:lstStyle/>
          <a:p>
            <a:fld id="{B2EE1C5A-BD18-42F6-97FF-03BBC8360A50}" type="slidenum">
              <a:rPr lang="en-US" smtClean="0"/>
              <a:t>22</a:t>
            </a:fld>
            <a:endParaRPr lang="en-US"/>
          </a:p>
        </p:txBody>
      </p:sp>
    </p:spTree>
    <p:extLst>
      <p:ext uri="{BB962C8B-B14F-4D97-AF65-F5344CB8AC3E}">
        <p14:creationId xmlns:p14="http://schemas.microsoft.com/office/powerpoint/2010/main" val="1427268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end with the impact that these interventions can have in our patients lives</a:t>
            </a:r>
          </a:p>
        </p:txBody>
      </p:sp>
      <p:sp>
        <p:nvSpPr>
          <p:cNvPr id="4" name="Slide Number Placeholder 3"/>
          <p:cNvSpPr>
            <a:spLocks noGrp="1"/>
          </p:cNvSpPr>
          <p:nvPr>
            <p:ph type="sldNum" sz="quarter" idx="5"/>
          </p:nvPr>
        </p:nvSpPr>
        <p:spPr/>
        <p:txBody>
          <a:bodyPr/>
          <a:lstStyle/>
          <a:p>
            <a:fld id="{B2EE1C5A-BD18-42F6-97FF-03BBC8360A50}" type="slidenum">
              <a:rPr lang="en-US" smtClean="0"/>
              <a:t>23</a:t>
            </a:fld>
            <a:endParaRPr lang="en-US"/>
          </a:p>
        </p:txBody>
      </p:sp>
    </p:spTree>
    <p:extLst>
      <p:ext uri="{BB962C8B-B14F-4D97-AF65-F5344CB8AC3E}">
        <p14:creationId xmlns:p14="http://schemas.microsoft.com/office/powerpoint/2010/main" val="3662593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Dr.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Tro’s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work with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Laitrum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4000 employee self insured manufacturing company in Louisiana, was recently highlighted in their local news. The CEO said quote “we wanted to give people the tools, because as a business, what we're trying to do is attract talented, committed, self managed people end quote”</a:t>
            </a:r>
            <a:endParaRPr lang="en-US" sz="1800" b="1" kern="1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24</a:t>
            </a:fld>
            <a:endParaRPr lang="en-US"/>
          </a:p>
        </p:txBody>
      </p:sp>
    </p:spTree>
    <p:extLst>
      <p:ext uri="{BB962C8B-B14F-4D97-AF65-F5344CB8AC3E}">
        <p14:creationId xmlns:p14="http://schemas.microsoft.com/office/powerpoint/2010/main" val="36303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CEO felt the need to offer metabolic </a:t>
            </a:r>
            <a:r>
              <a:rPr lang="en-US" dirty="0" err="1"/>
              <a:t>wellnesss</a:t>
            </a:r>
            <a:r>
              <a:rPr lang="en-US" dirty="0"/>
              <a:t> in addition to what was already offered, which was an on-site doctor’s office, a pharmacy, PT, dentist, gym, and personal trainer</a:t>
            </a:r>
          </a:p>
        </p:txBody>
      </p:sp>
      <p:sp>
        <p:nvSpPr>
          <p:cNvPr id="4" name="Slide Number Placeholder 3"/>
          <p:cNvSpPr>
            <a:spLocks noGrp="1"/>
          </p:cNvSpPr>
          <p:nvPr>
            <p:ph type="sldNum" sz="quarter" idx="5"/>
          </p:nvPr>
        </p:nvSpPr>
        <p:spPr/>
        <p:txBody>
          <a:bodyPr/>
          <a:lstStyle/>
          <a:p>
            <a:fld id="{B2EE1C5A-BD18-42F6-97FF-03BBC8360A50}" type="slidenum">
              <a:rPr lang="en-US" smtClean="0"/>
              <a:t>25</a:t>
            </a:fld>
            <a:endParaRPr lang="en-US"/>
          </a:p>
        </p:txBody>
      </p:sp>
    </p:spTree>
    <p:extLst>
      <p:ext uri="{BB962C8B-B14F-4D97-AF65-F5344CB8AC3E}">
        <p14:creationId xmlns:p14="http://schemas.microsoft.com/office/powerpoint/2010/main" val="1854672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From the amazing work he put in, and with Dr.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Tro’s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guidance, Gregg, one of the patients in the program,  lost 115 lbs. He was ready to go to Disney World. And Gregg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said“</a:t>
            </a:r>
            <a:r>
              <a:rPr lang="en-US" sz="1800" b="1" dirty="0" err="1">
                <a:effectLst/>
                <a:latin typeface="Arial" panose="020B0604020202020204" pitchFamily="34" charset="0"/>
                <a:ea typeface="Times New Roman" panose="02020603050405020304" pitchFamily="18" charset="0"/>
                <a:cs typeface="Arial" panose="020B0604020202020204" pitchFamily="34" charset="0"/>
              </a:rPr>
              <a:t>And</a:t>
            </a:r>
            <a:r>
              <a:rPr lang="en-US" sz="1800" b="1" dirty="0">
                <a:effectLst/>
                <a:latin typeface="Arial" panose="020B0604020202020204" pitchFamily="34" charset="0"/>
                <a:ea typeface="Times New Roman" panose="02020603050405020304" pitchFamily="18" charset="0"/>
                <a:cs typeface="Arial" panose="020B0604020202020204" pitchFamily="34" charset="0"/>
              </a:rPr>
              <a:t> I fit on the plane, didn't have the seat belt extender. I went on all the rides, probably walked about 30 miles, and I never had a pain in my body. And so to experience Disney World </a:t>
            </a:r>
            <a:r>
              <a:rPr lang="en-US" sz="1800" b="1" dirty="0">
                <a:effectLst/>
                <a:latin typeface="Arial" panose="020B0604020202020204" pitchFamily="34" charset="0"/>
                <a:ea typeface="Times New Roman" panose="02020603050405020304" pitchFamily="18" charset="0"/>
              </a:rPr>
              <a:t>with a three-year-old, that was just heaven”.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Personally, I’m passionate about metabolic health because I’ve seen how obesity and diabetes have stolen lives and limbs. I’ve seen proper focus on metabolic health improve lives. </a:t>
            </a:r>
            <a:endParaRPr lang="en-US" sz="1800" b="1"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effectLst/>
                <a:latin typeface="Arial" panose="020B0604020202020204" pitchFamily="34" charset="0"/>
                <a:ea typeface="Calibri" panose="020F0502020204030204" pitchFamily="34" charset="0"/>
                <a:cs typeface="Times New Roman" panose="02020603050405020304" pitchFamily="18" charset="0"/>
              </a:rPr>
              <a:t>-This is why we do this. This is patient centered. This is improving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effectLst/>
                <a:latin typeface="Arial" panose="020B0604020202020204" pitchFamily="34" charset="0"/>
                <a:ea typeface="Calibri" panose="020F0502020204030204" pitchFamily="34" charset="0"/>
                <a:cs typeface="Times New Roman" panose="02020603050405020304" pitchFamily="18" charset="0"/>
              </a:rPr>
              <a:t>Ill leave excerpts from the article up for you to read. Thank you` for having me here and your interest in metabolic health.</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26</a:t>
            </a:fld>
            <a:endParaRPr lang="en-US"/>
          </a:p>
        </p:txBody>
      </p:sp>
    </p:spTree>
    <p:extLst>
      <p:ext uri="{BB962C8B-B14F-4D97-AF65-F5344CB8AC3E}">
        <p14:creationId xmlns:p14="http://schemas.microsoft.com/office/powerpoint/2010/main" val="2068980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28</a:t>
            </a:fld>
            <a:endParaRPr lang="en-US"/>
          </a:p>
        </p:txBody>
      </p:sp>
    </p:spTree>
    <p:extLst>
      <p:ext uri="{BB962C8B-B14F-4D97-AF65-F5344CB8AC3E}">
        <p14:creationId xmlns:p14="http://schemas.microsoft.com/office/powerpoint/2010/main" val="2858421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General practice in the NHS. This is unique because all patients in this geographical area just north of Liverpool MUST go to this clinic.</a:t>
            </a:r>
          </a:p>
          <a:p>
            <a:endParaRPr lang="en-US" dirty="0"/>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29</a:t>
            </a:fld>
            <a:endParaRPr lang="en-US"/>
          </a:p>
        </p:txBody>
      </p:sp>
    </p:spTree>
    <p:extLst>
      <p:ext uri="{BB962C8B-B14F-4D97-AF65-F5344CB8AC3E}">
        <p14:creationId xmlns:p14="http://schemas.microsoft.com/office/powerpoint/2010/main" val="663788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This data is from a paper published by Dr. David Unwin in March of this year in BMJ. </a:t>
            </a:r>
          </a:p>
          <a:p>
            <a:pPr marL="171450" indent="-171450">
              <a:buFontTx/>
              <a:buChar char="-"/>
            </a:pPr>
            <a:r>
              <a:rPr lang="en-US" dirty="0"/>
              <a:t>PRAGMATIC STUDY. Cohort of T2D patients in a GP practice that were offered low carb from 2013 to 2021. 473 had T2d, 186 (39%) chose low carbohydrate approach over 8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DATA. Remission defined= A1c &lt;6.5% for 3 months with no DM medication</a:t>
            </a:r>
          </a:p>
          <a:p>
            <a:pPr marL="171450" indent="-171450">
              <a:buFontTx/>
              <a:buChar char="-"/>
            </a:pPr>
            <a:r>
              <a:rPr lang="en-US" dirty="0"/>
              <a:t>Note that this is nonrandomized but semi controlled data. </a:t>
            </a:r>
          </a:p>
          <a:p>
            <a:pPr marL="171450" indent="-171450">
              <a:buFontTx/>
              <a:buChar char="-"/>
            </a:pPr>
            <a:r>
              <a:rPr lang="en-US" dirty="0"/>
              <a:t>We are using selection bias in our favor for these interventions. </a:t>
            </a:r>
          </a:p>
          <a:p>
            <a:pPr marL="171450" indent="-171450">
              <a:buFontTx/>
              <a:buChar char="-"/>
            </a:pPr>
            <a:r>
              <a:rPr lang="en-US" dirty="0"/>
              <a:t>Some people are not going to tolerate a ketogenic diet due to food preferences (although a well formulated ketogenic diet can even be vegan) or other concerns, which is OK. We are selecting those who are motivated and maximizing the results our intervention in the real world. </a:t>
            </a:r>
          </a:p>
          <a:p>
            <a:pPr marL="171450" indent="-171450">
              <a:buFontTx/>
              <a:buChar char="-"/>
            </a:pPr>
            <a:r>
              <a:rPr lang="en-US" dirty="0"/>
              <a:t>In this case, 40% of subjects said yes and improved their metabolic health without medications.</a:t>
            </a:r>
          </a:p>
        </p:txBody>
      </p:sp>
      <p:sp>
        <p:nvSpPr>
          <p:cNvPr id="4" name="Slide Number Placeholder 3"/>
          <p:cNvSpPr>
            <a:spLocks noGrp="1"/>
          </p:cNvSpPr>
          <p:nvPr>
            <p:ph type="sldNum" sz="quarter" idx="5"/>
          </p:nvPr>
        </p:nvSpPr>
        <p:spPr/>
        <p:txBody>
          <a:bodyPr/>
          <a:lstStyle/>
          <a:p>
            <a:fld id="{B2EE1C5A-BD18-42F6-97FF-03BBC8360A50}" type="slidenum">
              <a:rPr lang="en-US" smtClean="0"/>
              <a:t>30</a:t>
            </a:fld>
            <a:endParaRPr lang="en-US"/>
          </a:p>
        </p:txBody>
      </p:sp>
    </p:spTree>
    <p:extLst>
      <p:ext uri="{BB962C8B-B14F-4D97-AF65-F5344CB8AC3E}">
        <p14:creationId xmlns:p14="http://schemas.microsoft.com/office/powerpoint/2010/main" val="289881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Chronic conditions are the bane of the healthcare system.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Every single one of the conditions listed here is associated with or a direct cause of poor metabolic health, or insulin resistance.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They account for the majority of dollar spend, having one leads to having more, higher likelihood of hospital visits.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Most jarring statistics to me: 88% of </a:t>
            </a:r>
            <a:r>
              <a:rPr lang="en-US" dirty="0" err="1"/>
              <a:t>americans</a:t>
            </a:r>
            <a:r>
              <a:rPr lang="en-US" dirty="0"/>
              <a:t> have at least 1 of 5 criteria for metabolic syndrome. More recent study with results in 2018 shows that only 6.8% of </a:t>
            </a:r>
            <a:r>
              <a:rPr lang="en-US" dirty="0" err="1"/>
              <a:t>americans</a:t>
            </a:r>
            <a:r>
              <a:rPr lang="en-US" dirty="0"/>
              <a:t> have optimal cardiometabolic health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Problem is worsening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Conventionally treated with “lifestyle counseling” at annual physicals or problem visit every 3 months, which for years has been eat less move more and has not stemmed the surge of these diseases.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When that fails, medications are used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Today I want to talk about metabolic health clinics that use the ketogenic diet alongside consumer wearables like continuous glucose monitors to improve all the diseases listed 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Not internet keto, but prescription strength keto.</a:t>
            </a:r>
          </a:p>
        </p:txBody>
      </p:sp>
      <p:sp>
        <p:nvSpPr>
          <p:cNvPr id="4" name="Slide Number Placeholder 3"/>
          <p:cNvSpPr>
            <a:spLocks noGrp="1"/>
          </p:cNvSpPr>
          <p:nvPr>
            <p:ph type="sldNum" sz="quarter" idx="5"/>
          </p:nvPr>
        </p:nvSpPr>
        <p:spPr/>
        <p:txBody>
          <a:bodyPr/>
          <a:lstStyle/>
          <a:p>
            <a:fld id="{B2EE1C5A-BD18-42F6-97FF-03BBC8360A50}" type="slidenum">
              <a:rPr lang="en-US" smtClean="0"/>
              <a:t>3</a:t>
            </a:fld>
            <a:endParaRPr lang="en-US"/>
          </a:p>
        </p:txBody>
      </p:sp>
    </p:spTree>
    <p:extLst>
      <p:ext uri="{BB962C8B-B14F-4D97-AF65-F5344CB8AC3E}">
        <p14:creationId xmlns:p14="http://schemas.microsoft.com/office/powerpoint/2010/main" val="1154850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deprescription data from Dr. Unwin comparing his Norwood practice to other practices in Southport. They spend about half as much as the other clinics on T2d medications</a:t>
            </a:r>
          </a:p>
        </p:txBody>
      </p:sp>
      <p:sp>
        <p:nvSpPr>
          <p:cNvPr id="4" name="Slide Number Placeholder 3"/>
          <p:cNvSpPr>
            <a:spLocks noGrp="1"/>
          </p:cNvSpPr>
          <p:nvPr>
            <p:ph type="sldNum" sz="quarter" idx="5"/>
          </p:nvPr>
        </p:nvSpPr>
        <p:spPr/>
        <p:txBody>
          <a:bodyPr/>
          <a:lstStyle/>
          <a:p>
            <a:fld id="{B2EE1C5A-BD18-42F6-97FF-03BBC8360A50}" type="slidenum">
              <a:rPr lang="en-US" smtClean="0"/>
              <a:t>31</a:t>
            </a:fld>
            <a:endParaRPr lang="en-US"/>
          </a:p>
        </p:txBody>
      </p:sp>
    </p:spTree>
    <p:extLst>
      <p:ext uri="{BB962C8B-B14F-4D97-AF65-F5344CB8AC3E}">
        <p14:creationId xmlns:p14="http://schemas.microsoft.com/office/powerpoint/2010/main" val="1814596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single physician is Eric Westman. Past president of Obesity Medicine </a:t>
            </a:r>
            <a:r>
              <a:rPr lang="en-US" dirty="0" err="1"/>
              <a:t>Assocation</a:t>
            </a:r>
            <a:r>
              <a:rPr lang="en-US" dirty="0"/>
              <a:t>.</a:t>
            </a:r>
          </a:p>
          <a:p>
            <a:pPr marL="171450" indent="-171450">
              <a:buFontTx/>
              <a:buChar char="-"/>
            </a:pPr>
            <a:r>
              <a:rPr lang="en-US" dirty="0"/>
              <a:t>Numerous publications on therapeutic carbohydrate reduction</a:t>
            </a:r>
          </a:p>
        </p:txBody>
      </p:sp>
      <p:sp>
        <p:nvSpPr>
          <p:cNvPr id="4" name="Slide Number Placeholder 3"/>
          <p:cNvSpPr>
            <a:spLocks noGrp="1"/>
          </p:cNvSpPr>
          <p:nvPr>
            <p:ph type="sldNum" sz="quarter" idx="5"/>
          </p:nvPr>
        </p:nvSpPr>
        <p:spPr/>
        <p:txBody>
          <a:bodyPr/>
          <a:lstStyle/>
          <a:p>
            <a:fld id="{B2EE1C5A-BD18-42F6-97FF-03BBC8360A50}" type="slidenum">
              <a:rPr lang="en-US" smtClean="0"/>
              <a:t>32</a:t>
            </a:fld>
            <a:endParaRPr lang="en-US"/>
          </a:p>
        </p:txBody>
      </p:sp>
    </p:spTree>
    <p:extLst>
      <p:ext uri="{BB962C8B-B14F-4D97-AF65-F5344CB8AC3E}">
        <p14:creationId xmlns:p14="http://schemas.microsoft.com/office/powerpoint/2010/main" val="1177574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Virta</a:t>
            </a:r>
            <a:r>
              <a:rPr lang="en-US" dirty="0"/>
              <a:t> health is the most famous of the metabolic clinics. Founded 2014 with goal of…</a:t>
            </a:r>
          </a:p>
          <a:p>
            <a:r>
              <a:rPr lang="en-US" dirty="0"/>
              <a:t>Sami is founder and CEO</a:t>
            </a:r>
          </a:p>
          <a:p>
            <a:r>
              <a:rPr lang="en-US" dirty="0"/>
              <a:t>It is a telehealth </a:t>
            </a:r>
            <a:r>
              <a:rPr lang="en-US" dirty="0" err="1"/>
              <a:t>consulation</a:t>
            </a:r>
            <a:r>
              <a:rPr lang="en-US" dirty="0"/>
              <a:t> service based out of California.</a:t>
            </a:r>
          </a:p>
        </p:txBody>
      </p:sp>
      <p:sp>
        <p:nvSpPr>
          <p:cNvPr id="4" name="Slide Number Placeholder 3"/>
          <p:cNvSpPr>
            <a:spLocks noGrp="1"/>
          </p:cNvSpPr>
          <p:nvPr>
            <p:ph type="sldNum" sz="quarter" idx="5"/>
          </p:nvPr>
        </p:nvSpPr>
        <p:spPr/>
        <p:txBody>
          <a:bodyPr/>
          <a:lstStyle/>
          <a:p>
            <a:fld id="{B2EE1C5A-BD18-42F6-97FF-03BBC8360A50}" type="slidenum">
              <a:rPr lang="en-US" smtClean="0"/>
              <a:t>33</a:t>
            </a:fld>
            <a:endParaRPr lang="en-US"/>
          </a:p>
        </p:txBody>
      </p:sp>
    </p:spTree>
    <p:extLst>
      <p:ext uri="{BB962C8B-B14F-4D97-AF65-F5344CB8AC3E}">
        <p14:creationId xmlns:p14="http://schemas.microsoft.com/office/powerpoint/2010/main" val="1957139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has a large valuation of $2 billion dollars to help in its </a:t>
            </a:r>
            <a:r>
              <a:rPr lang="en-US" dirty="0" err="1"/>
              <a:t>endevours</a:t>
            </a:r>
            <a:r>
              <a:rPr lang="en-US" dirty="0"/>
              <a:t>.</a:t>
            </a:r>
          </a:p>
        </p:txBody>
      </p:sp>
      <p:sp>
        <p:nvSpPr>
          <p:cNvPr id="4" name="Slide Number Placeholder 3"/>
          <p:cNvSpPr>
            <a:spLocks noGrp="1"/>
          </p:cNvSpPr>
          <p:nvPr>
            <p:ph type="sldNum" sz="quarter" idx="5"/>
          </p:nvPr>
        </p:nvSpPr>
        <p:spPr/>
        <p:txBody>
          <a:bodyPr/>
          <a:lstStyle/>
          <a:p>
            <a:fld id="{B2EE1C5A-BD18-42F6-97FF-03BBC8360A50}" type="slidenum">
              <a:rPr lang="en-US" smtClean="0"/>
              <a:t>34</a:t>
            </a:fld>
            <a:endParaRPr lang="en-US"/>
          </a:p>
        </p:txBody>
      </p:sp>
    </p:spTree>
    <p:extLst>
      <p:ext uri="{BB962C8B-B14F-4D97-AF65-F5344CB8AC3E}">
        <p14:creationId xmlns:p14="http://schemas.microsoft.com/office/powerpoint/2010/main" val="3280899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Virta</a:t>
            </a:r>
            <a:r>
              <a:rPr lang="en-US" dirty="0"/>
              <a:t> health partners directly with patients, with providers, with payors, or with self insured employers as seen here.</a:t>
            </a:r>
          </a:p>
        </p:txBody>
      </p:sp>
      <p:sp>
        <p:nvSpPr>
          <p:cNvPr id="4" name="Slide Number Placeholder 3"/>
          <p:cNvSpPr>
            <a:spLocks noGrp="1"/>
          </p:cNvSpPr>
          <p:nvPr>
            <p:ph type="sldNum" sz="quarter" idx="5"/>
          </p:nvPr>
        </p:nvSpPr>
        <p:spPr/>
        <p:txBody>
          <a:bodyPr/>
          <a:lstStyle/>
          <a:p>
            <a:fld id="{B2EE1C5A-BD18-42F6-97FF-03BBC8360A50}" type="slidenum">
              <a:rPr lang="en-US" smtClean="0"/>
              <a:t>35</a:t>
            </a:fld>
            <a:endParaRPr lang="en-US"/>
          </a:p>
        </p:txBody>
      </p:sp>
    </p:spTree>
    <p:extLst>
      <p:ext uri="{BB962C8B-B14F-4D97-AF65-F5344CB8AC3E}">
        <p14:creationId xmlns:p14="http://schemas.microsoft.com/office/powerpoint/2010/main" val="2229518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their intervention, they focus on low carb counseling and metabolic feedback with CGMs, Bluetooth scales, Bluetooth blood pressure cuffs, and ketone meters. </a:t>
            </a:r>
          </a:p>
          <a:p>
            <a:r>
              <a:rPr lang="en-US" dirty="0"/>
              <a:t>Nonrandomized controlled trial, 2 year data. 262 low carbohydrate group and 87 controls.</a:t>
            </a:r>
          </a:p>
          <a:p>
            <a:endParaRPr lang="en-US" dirty="0"/>
          </a:p>
          <a:p>
            <a:r>
              <a:rPr lang="en-US" dirty="0"/>
              <a:t>Remission= A1c &lt;5.7% without medication for 1 year</a:t>
            </a:r>
          </a:p>
        </p:txBody>
      </p:sp>
      <p:sp>
        <p:nvSpPr>
          <p:cNvPr id="4" name="Slide Number Placeholder 3"/>
          <p:cNvSpPr>
            <a:spLocks noGrp="1"/>
          </p:cNvSpPr>
          <p:nvPr>
            <p:ph type="sldNum" sz="quarter" idx="5"/>
          </p:nvPr>
        </p:nvSpPr>
        <p:spPr/>
        <p:txBody>
          <a:bodyPr/>
          <a:lstStyle/>
          <a:p>
            <a:fld id="{B2EE1C5A-BD18-42F6-97FF-03BBC8360A50}" type="slidenum">
              <a:rPr lang="en-US" smtClean="0"/>
              <a:t>36</a:t>
            </a:fld>
            <a:endParaRPr lang="en-US"/>
          </a:p>
        </p:txBody>
      </p:sp>
    </p:spTree>
    <p:extLst>
      <p:ext uri="{BB962C8B-B14F-4D97-AF65-F5344CB8AC3E}">
        <p14:creationId xmlns:p14="http://schemas.microsoft.com/office/powerpoint/2010/main" val="199097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there’s Dr. </a:t>
            </a:r>
            <a:r>
              <a:rPr lang="en-US" dirty="0" err="1"/>
              <a:t>Tro’s</a:t>
            </a:r>
            <a:r>
              <a:rPr lang="en-US" dirty="0"/>
              <a:t> clinic, who my wife works part time for and I’m PRN. </a:t>
            </a:r>
          </a:p>
          <a:p>
            <a:r>
              <a:rPr lang="en-US" dirty="0"/>
              <a:t>This is also a telehealth </a:t>
            </a:r>
            <a:r>
              <a:rPr lang="en-US" dirty="0" err="1"/>
              <a:t>consulation</a:t>
            </a:r>
            <a:r>
              <a:rPr lang="en-US" dirty="0"/>
              <a:t> service that is licensed in the 48 states contiguous US</a:t>
            </a:r>
          </a:p>
          <a:p>
            <a:r>
              <a:rPr lang="en-US" dirty="0"/>
              <a:t>I had the amazing opportunity to also work with Dr. </a:t>
            </a:r>
            <a:r>
              <a:rPr lang="en-US" dirty="0" err="1"/>
              <a:t>Tro</a:t>
            </a:r>
            <a:r>
              <a:rPr lang="en-US" dirty="0"/>
              <a:t> during an elective in residency. </a:t>
            </a:r>
          </a:p>
          <a:p>
            <a:r>
              <a:rPr lang="en-US" dirty="0"/>
              <a:t>He has improved his own metabolic health markedly through low carb which inspired him to create is metabolic health clinic</a:t>
            </a:r>
          </a:p>
        </p:txBody>
      </p:sp>
      <p:sp>
        <p:nvSpPr>
          <p:cNvPr id="4" name="Slide Number Placeholder 3"/>
          <p:cNvSpPr>
            <a:spLocks noGrp="1"/>
          </p:cNvSpPr>
          <p:nvPr>
            <p:ph type="sldNum" sz="quarter" idx="5"/>
          </p:nvPr>
        </p:nvSpPr>
        <p:spPr/>
        <p:txBody>
          <a:bodyPr/>
          <a:lstStyle/>
          <a:p>
            <a:fld id="{B2EE1C5A-BD18-42F6-97FF-03BBC8360A50}" type="slidenum">
              <a:rPr lang="en-US" smtClean="0"/>
              <a:t>37</a:t>
            </a:fld>
            <a:endParaRPr lang="en-US"/>
          </a:p>
        </p:txBody>
      </p:sp>
    </p:spTree>
    <p:extLst>
      <p:ext uri="{BB962C8B-B14F-4D97-AF65-F5344CB8AC3E}">
        <p14:creationId xmlns:p14="http://schemas.microsoft.com/office/powerpoint/2010/main" val="3003637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clinic is the most intensive of the four.</a:t>
            </a:r>
          </a:p>
          <a:p>
            <a:pPr marL="171450" indent="-171450">
              <a:buFontTx/>
              <a:buChar char="-"/>
            </a:pPr>
            <a:r>
              <a:rPr lang="en-US" dirty="0"/>
              <a:t> In addition to low carb counseling, there is a special focus on food addiction. </a:t>
            </a:r>
          </a:p>
          <a:p>
            <a:pPr marL="171450" indent="-171450">
              <a:buFontTx/>
              <a:buChar char="-"/>
            </a:pPr>
            <a:r>
              <a:rPr lang="en-US" dirty="0"/>
              <a:t>Additionally, CGMs and </a:t>
            </a:r>
            <a:r>
              <a:rPr lang="en-US" dirty="0" err="1"/>
              <a:t>and</a:t>
            </a:r>
            <a:r>
              <a:rPr lang="en-US" dirty="0"/>
              <a:t> Bluetooth BP cuffs and weight scales are used</a:t>
            </a:r>
          </a:p>
          <a:p>
            <a:pPr marL="171450" indent="-171450">
              <a:buFontTx/>
              <a:buChar char="-"/>
            </a:pPr>
            <a:r>
              <a:rPr lang="en-US" dirty="0"/>
              <a:t>A smartphone app is included which includes numerous writeups of all health literacy levels on topics such as what causes t2d and heart disease to inform and empower patients</a:t>
            </a:r>
          </a:p>
          <a:p>
            <a:pPr marL="171450" indent="-171450">
              <a:buFontTx/>
              <a:buChar char="-"/>
            </a:pPr>
            <a:r>
              <a:rPr lang="en-US" dirty="0"/>
              <a:t>The app also has a social platform where patients can connect to post recipes, struggles, and wins.</a:t>
            </a:r>
          </a:p>
        </p:txBody>
      </p:sp>
      <p:sp>
        <p:nvSpPr>
          <p:cNvPr id="4" name="Slide Number Placeholder 3"/>
          <p:cNvSpPr>
            <a:spLocks noGrp="1"/>
          </p:cNvSpPr>
          <p:nvPr>
            <p:ph type="sldNum" sz="quarter" idx="5"/>
          </p:nvPr>
        </p:nvSpPr>
        <p:spPr/>
        <p:txBody>
          <a:bodyPr/>
          <a:lstStyle/>
          <a:p>
            <a:fld id="{B2EE1C5A-BD18-42F6-97FF-03BBC8360A50}" type="slidenum">
              <a:rPr lang="en-US" smtClean="0"/>
              <a:t>38</a:t>
            </a:fld>
            <a:endParaRPr lang="en-US"/>
          </a:p>
        </p:txBody>
      </p:sp>
    </p:spTree>
    <p:extLst>
      <p:ext uri="{BB962C8B-B14F-4D97-AF65-F5344CB8AC3E}">
        <p14:creationId xmlns:p14="http://schemas.microsoft.com/office/powerpoint/2010/main" val="1339585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Pilot program for self insured manufacturing company. 12 patients with obesity, </a:t>
            </a:r>
            <a:r>
              <a:rPr lang="en-US" dirty="0" err="1"/>
              <a:t>preDM</a:t>
            </a:r>
            <a:r>
              <a:rPr lang="en-US" dirty="0"/>
              <a:t>, or DM. 10 completed. 6 month data</a:t>
            </a:r>
          </a:p>
          <a:p>
            <a:endParaRPr lang="en-US" dirty="0"/>
          </a:p>
          <a:p>
            <a:r>
              <a:rPr lang="en-US" dirty="0"/>
              <a:t>https://www.mdpi.com/2218-1989/12/9/848</a:t>
            </a:r>
          </a:p>
        </p:txBody>
      </p:sp>
      <p:sp>
        <p:nvSpPr>
          <p:cNvPr id="4" name="Slide Number Placeholder 3"/>
          <p:cNvSpPr>
            <a:spLocks noGrp="1"/>
          </p:cNvSpPr>
          <p:nvPr>
            <p:ph type="sldNum" sz="quarter" idx="5"/>
          </p:nvPr>
        </p:nvSpPr>
        <p:spPr/>
        <p:txBody>
          <a:bodyPr/>
          <a:lstStyle/>
          <a:p>
            <a:fld id="{B2EE1C5A-BD18-42F6-97FF-03BBC8360A50}" type="slidenum">
              <a:rPr lang="en-US" smtClean="0"/>
              <a:t>39</a:t>
            </a:fld>
            <a:endParaRPr lang="en-US"/>
          </a:p>
        </p:txBody>
      </p:sp>
    </p:spTree>
    <p:extLst>
      <p:ext uri="{BB962C8B-B14F-4D97-AF65-F5344CB8AC3E}">
        <p14:creationId xmlns:p14="http://schemas.microsoft.com/office/powerpoint/2010/main" val="1511716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44</a:t>
            </a:fld>
            <a:endParaRPr lang="en-US"/>
          </a:p>
        </p:txBody>
      </p:sp>
    </p:spTree>
    <p:extLst>
      <p:ext uri="{BB962C8B-B14F-4D97-AF65-F5344CB8AC3E}">
        <p14:creationId xmlns:p14="http://schemas.microsoft.com/office/powerpoint/2010/main" val="116367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a solution to our metabolic health crisis is paramount. </a:t>
            </a:r>
          </a:p>
          <a:p>
            <a:r>
              <a:rPr lang="en-US" dirty="0"/>
              <a:t>-Prevalence of obesity is 42% and rising</a:t>
            </a:r>
          </a:p>
          <a:p>
            <a:r>
              <a:rPr lang="en-US" dirty="0"/>
              <a:t>-The cost is $149 billion annually in healthcare costs and 26 billion in productivity loss</a:t>
            </a:r>
          </a:p>
          <a:p>
            <a:r>
              <a:rPr lang="en-US" dirty="0"/>
              <a:t>-This should be ringing alarm bells in any model of clinic. It’s unsustainable for the national budget in an RVU system and it is unsustainable for individual clinics in a </a:t>
            </a:r>
            <a:r>
              <a:rPr lang="en-US" b="0" i="0" dirty="0">
                <a:solidFill>
                  <a:srgbClr val="515A5E"/>
                </a:solidFill>
                <a:effectLst/>
                <a:latin typeface="FFBauWebProRegular"/>
              </a:rPr>
              <a:t> value-based care model. </a:t>
            </a:r>
          </a:p>
          <a:p>
            <a:r>
              <a:rPr lang="en-US" b="0" i="0" dirty="0">
                <a:solidFill>
                  <a:srgbClr val="515A5E"/>
                </a:solidFill>
                <a:effectLst/>
                <a:latin typeface="FFBauWebProRegular"/>
              </a:rPr>
              <a:t>-These cost are compounded for self insured companies who must bear the brunt of both of these expenses.</a:t>
            </a:r>
            <a:endParaRPr lang="en-US" dirty="0"/>
          </a:p>
          <a:p>
            <a:r>
              <a:rPr lang="en-US" dirty="0"/>
              <a:t>-</a:t>
            </a:r>
            <a:r>
              <a:rPr lang="en-US" dirty="0" err="1"/>
              <a:t>Antiobesity</a:t>
            </a:r>
            <a:r>
              <a:rPr lang="en-US" dirty="0"/>
              <a:t> medications, GLP1 receptor agonists, have become extremely popular </a:t>
            </a:r>
            <a:r>
              <a:rPr lang="en-US" dirty="0" err="1"/>
              <a:t>antiobesity</a:t>
            </a:r>
            <a:r>
              <a:rPr lang="en-US" dirty="0"/>
              <a:t> medications. Lets look at </a:t>
            </a:r>
            <a:r>
              <a:rPr lang="en-US" dirty="0" err="1"/>
              <a:t>wegovy</a:t>
            </a:r>
            <a:r>
              <a:rPr lang="en-US" dirty="0"/>
              <a:t> first, then we’ll discuss metabolic clinics.</a:t>
            </a:r>
          </a:p>
        </p:txBody>
      </p:sp>
      <p:sp>
        <p:nvSpPr>
          <p:cNvPr id="4" name="Slide Number Placeholder 3"/>
          <p:cNvSpPr>
            <a:spLocks noGrp="1"/>
          </p:cNvSpPr>
          <p:nvPr>
            <p:ph type="sldNum" sz="quarter" idx="5"/>
          </p:nvPr>
        </p:nvSpPr>
        <p:spPr/>
        <p:txBody>
          <a:bodyPr/>
          <a:lstStyle/>
          <a:p>
            <a:fld id="{B2EE1C5A-BD18-42F6-97FF-03BBC8360A50}" type="slidenum">
              <a:rPr lang="en-US" smtClean="0"/>
              <a:t>4</a:t>
            </a:fld>
            <a:endParaRPr lang="en-US"/>
          </a:p>
        </p:txBody>
      </p:sp>
    </p:spTree>
    <p:extLst>
      <p:ext uri="{BB962C8B-B14F-4D97-AF65-F5344CB8AC3E}">
        <p14:creationId xmlns:p14="http://schemas.microsoft.com/office/powerpoint/2010/main" val="3633800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61</a:t>
            </a:fld>
            <a:endParaRPr lang="en-US"/>
          </a:p>
        </p:txBody>
      </p:sp>
    </p:spTree>
    <p:extLst>
      <p:ext uri="{BB962C8B-B14F-4D97-AF65-F5344CB8AC3E}">
        <p14:creationId xmlns:p14="http://schemas.microsoft.com/office/powerpoint/2010/main" val="363418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66</a:t>
            </a:fld>
            <a:endParaRPr lang="en-US"/>
          </a:p>
        </p:txBody>
      </p:sp>
    </p:spTree>
    <p:extLst>
      <p:ext uri="{BB962C8B-B14F-4D97-AF65-F5344CB8AC3E}">
        <p14:creationId xmlns:p14="http://schemas.microsoft.com/office/powerpoint/2010/main" val="2089554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values are statistically significant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PANSS max 204</a:t>
            </a:r>
          </a:p>
          <a:p>
            <a:r>
              <a:rPr lang="en-US" dirty="0"/>
              <a:t>HAMD-D max 50</a:t>
            </a:r>
          </a:p>
          <a:p>
            <a:r>
              <a:rPr lang="en-US" dirty="0"/>
              <a:t>MADRS max 60</a:t>
            </a:r>
          </a:p>
          <a:p>
            <a:r>
              <a:rPr lang="en-US" dirty="0"/>
              <a:t>CGI-S max ***</a:t>
            </a: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73</a:t>
            </a:fld>
            <a:endParaRPr lang="en-US"/>
          </a:p>
        </p:txBody>
      </p:sp>
    </p:spTree>
    <p:extLst>
      <p:ext uri="{BB962C8B-B14F-4D97-AF65-F5344CB8AC3E}">
        <p14:creationId xmlns:p14="http://schemas.microsoft.com/office/powerpoint/2010/main" val="1017774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PANSS max 204</a:t>
            </a:r>
          </a:p>
          <a:p>
            <a:endParaRPr lang="en-US" dirty="0"/>
          </a:p>
          <a:p>
            <a:r>
              <a:rPr lang="en-US" dirty="0"/>
              <a:t>Compare -42.1 on ketogenic diet to Seroquel for NONTREATMENT RESISTANT acute schizophrenia. PANSS= -18.8 for placebo, 25~31 based on formulation</a:t>
            </a: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74</a:t>
            </a:fld>
            <a:endParaRPr lang="en-US"/>
          </a:p>
        </p:txBody>
      </p:sp>
    </p:spTree>
    <p:extLst>
      <p:ext uri="{BB962C8B-B14F-4D97-AF65-F5344CB8AC3E}">
        <p14:creationId xmlns:p14="http://schemas.microsoft.com/office/powerpoint/2010/main" val="203119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net-net is that these medications are incredibly useful in certain patients. Average weight loss over the period of the STEP trials was around 15% of total weight loss.</a:t>
            </a:r>
          </a:p>
          <a:p>
            <a:pPr marL="171450" indent="-171450">
              <a:buFontTx/>
              <a:buChar char="-"/>
            </a:pPr>
            <a:r>
              <a:rPr lang="en-US" dirty="0"/>
              <a:t>Unfortunately as good as these results are they don’t translate into these drugs being a panacea for the healthcare system or most patients. </a:t>
            </a:r>
          </a:p>
          <a:p>
            <a:pPr marL="171450" indent="-171450">
              <a:buFontTx/>
              <a:buChar char="-"/>
            </a:pPr>
            <a:r>
              <a:rPr lang="en-US" dirty="0"/>
              <a:t>First, current data indicate they must be continued long term to see continued benefits as seen in the step 4 trial</a:t>
            </a:r>
          </a:p>
          <a:p>
            <a:pPr marL="171450" indent="-171450">
              <a:buFontTx/>
              <a:buChar char="-"/>
            </a:pPr>
            <a:r>
              <a:rPr lang="en-US" dirty="0"/>
              <a:t>Most patients who have an indication for these medications find that their insurance does not cover them, and when they do they encounter supply chain issues</a:t>
            </a:r>
          </a:p>
          <a:p>
            <a:pPr marL="171450" indent="-171450">
              <a:buFontTx/>
              <a:buChar char="-"/>
            </a:pPr>
            <a:r>
              <a:rPr lang="en-US" dirty="0"/>
              <a:t>Finally, and most </a:t>
            </a:r>
            <a:r>
              <a:rPr lang="en-US" dirty="0" err="1"/>
              <a:t>strikelingly</a:t>
            </a:r>
            <a:r>
              <a:rPr lang="en-US" dirty="0"/>
              <a:t>, they are wildly expensive. I believe this is the brewing storm specific to my niche in medicine that will eventually spill over into a crisis.</a:t>
            </a:r>
          </a:p>
          <a:p>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5</a:t>
            </a:fld>
            <a:endParaRPr lang="en-US"/>
          </a:p>
        </p:txBody>
      </p:sp>
    </p:spTree>
    <p:extLst>
      <p:ext uri="{BB962C8B-B14F-4D97-AF65-F5344CB8AC3E}">
        <p14:creationId xmlns:p14="http://schemas.microsoft.com/office/powerpoint/2010/main" val="1566467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are 142m adults who have indications for these medications and if you multiply that figure by the total cost of </a:t>
            </a:r>
            <a:r>
              <a:rPr lang="en-US" dirty="0" err="1"/>
              <a:t>wegovy</a:t>
            </a:r>
            <a:r>
              <a:rPr lang="en-US" dirty="0"/>
              <a:t> yearly you come up with $1.9T. </a:t>
            </a:r>
          </a:p>
          <a:p>
            <a:pPr marL="171450" indent="-171450">
              <a:buFontTx/>
              <a:buChar char="-"/>
            </a:pPr>
            <a:r>
              <a:rPr lang="en-US" dirty="0"/>
              <a:t>This is nearly half of the current US budget on healthcare of 4.2T. </a:t>
            </a:r>
          </a:p>
          <a:p>
            <a:pPr marL="171450" indent="-171450">
              <a:buFontTx/>
              <a:buChar char="-"/>
            </a:pPr>
            <a:r>
              <a:rPr lang="en-US" dirty="0"/>
              <a:t>Current spending on prescription medications is approximately $350 billion</a:t>
            </a:r>
          </a:p>
          <a:p>
            <a:pPr marL="171450" indent="-171450">
              <a:buFontTx/>
              <a:buChar char="-"/>
            </a:pPr>
            <a:r>
              <a:rPr lang="en-US" dirty="0"/>
              <a:t>I have used these medication in clinic alongside lifestyle counseling and they can be helpful in certain patients.</a:t>
            </a:r>
          </a:p>
          <a:p>
            <a:pPr marL="171450" indent="-171450">
              <a:buFontTx/>
              <a:buChar char="-"/>
            </a:pPr>
            <a:r>
              <a:rPr lang="en-US" dirty="0"/>
              <a:t>But lifestyle changes remain first line, and with these disadvantages we need to operate in a world where these medications are a tool in the toolkit but not the toolkit itself. </a:t>
            </a:r>
          </a:p>
          <a:p>
            <a:pPr marL="0" indent="0">
              <a:buFontTx/>
              <a:buNone/>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6</a:t>
            </a:fld>
            <a:endParaRPr lang="en-US"/>
          </a:p>
        </p:txBody>
      </p:sp>
    </p:spTree>
    <p:extLst>
      <p:ext uri="{BB962C8B-B14F-4D97-AF65-F5344CB8AC3E}">
        <p14:creationId xmlns:p14="http://schemas.microsoft.com/office/powerpoint/2010/main" val="110286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 Now, the alternative to medications and the meat of the talk</a:t>
            </a:r>
          </a:p>
          <a:p>
            <a:pPr marL="0" indent="0">
              <a:buFontTx/>
              <a:buNone/>
            </a:pPr>
            <a:r>
              <a:rPr lang="en-US" dirty="0"/>
              <a:t>-There are three components to the modern metabolic clinic: a well formulated ketogenic diet and two new concepts: the use of consumer wearables such as continuous glucose monitors that provide immediate feedback and (2) new insights into food addiction</a:t>
            </a:r>
          </a:p>
          <a:p>
            <a:pPr marL="0" indent="0">
              <a:buFontTx/>
              <a:buNone/>
            </a:pPr>
            <a:r>
              <a:rPr lang="en-US" dirty="0"/>
              <a:t>- The well formulated ketogenic diet places limits on some foods that people might be able to overindulge in and focuses on whole foods. This is a prescription strength keto diet than an internet keto diet. They are not difficult to implement because there’s no calorie counting. New data also shows that the ketones themselves provide benefit to satiety and hunger that can help with weight loss.</a:t>
            </a:r>
          </a:p>
          <a:p>
            <a:pPr marL="171450" indent="-171450">
              <a:buFontTx/>
              <a:buChar char="-"/>
            </a:pPr>
            <a:r>
              <a:rPr lang="en-US" dirty="0"/>
              <a:t>In general, 40% of patients will say yes to trying a ketogenic diet to improve their metabolic health and get off of medication, </a:t>
            </a:r>
          </a:p>
          <a:p>
            <a:pPr marL="171450" indent="-171450">
              <a:buFontTx/>
              <a:buChar char="-"/>
            </a:pPr>
            <a:r>
              <a:rPr lang="en-US" dirty="0"/>
              <a:t>The second component of an effective clinical intervention is the use of smart devices that provide immediate feedback. I don’t know how many of you have seen or worn a CGM, but I’m wearing one now. Depending on the model, taking my blood glucose is as simple as lifting my phone to my arm or checking my phone. I’ve found that using CGMs in my patients motivates them to see how their lifestyle affects their sugar </a:t>
            </a:r>
            <a:r>
              <a:rPr lang="en-US" dirty="0" err="1"/>
              <a:t>moreso</a:t>
            </a:r>
            <a:r>
              <a:rPr lang="en-US" dirty="0"/>
              <a:t> than just diet alone, including sleep, stress, exercise, and alcohol. Essentially the CGM inspires them to get inquisitive about how their lifestyle is impacting their health, almost like getting healthy is being gamified.</a:t>
            </a:r>
          </a:p>
          <a:p>
            <a:pPr marL="171450" indent="-171450">
              <a:buFontTx/>
              <a:buChar char="-"/>
            </a:pPr>
            <a:r>
              <a:rPr lang="en-US" dirty="0"/>
              <a:t>Finally, there are new insights into food addiction that can be applied to lifestyle interventions. Food addiction may explain why some people have a more difficult time with lifestyle changes than others. This allows for more accurate targeting of those that may require more intensive intervention, like closer </a:t>
            </a:r>
            <a:r>
              <a:rPr lang="en-US" dirty="0" err="1"/>
              <a:t>followup</a:t>
            </a:r>
            <a:r>
              <a:rPr lang="en-US" dirty="0"/>
              <a:t>.</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2EE1C5A-BD18-42F6-97FF-03BBC8360A50}" type="slidenum">
              <a:rPr lang="en-US" smtClean="0"/>
              <a:t>7</a:t>
            </a:fld>
            <a:endParaRPr lang="en-US"/>
          </a:p>
        </p:txBody>
      </p:sp>
    </p:spTree>
    <p:extLst>
      <p:ext uri="{BB962C8B-B14F-4D97-AF65-F5344CB8AC3E}">
        <p14:creationId xmlns:p14="http://schemas.microsoft.com/office/powerpoint/2010/main" val="516856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First, Due to the increasing data that supports a low carbohydrate diet, many professional organizations now endorse low carb diets asphalt interventions for improving metabolic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American diabetes in their 2019 consensus report that reducing carbohydrate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ntake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has the most evidence for improving glycemia in Type 2 diabetes.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 AHA has a similar statement in a 2022 scientific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an obesity medicine publication in 2023 reports that ketogenic diets help with weight loss, epilepsy, type 2 diabetes, and improvement in cardiometabolic risk factors with emerging evidence that they improve acne, PCOS, glioblastomas, and neurodegenerative diseases. I would go one step further as there’s new data with case reports that ketogenic diets improve eating disorders such as anorexia and severe, refractory, treatment resistance mental illness such as bipolar, schizoaffective disorder, and severe MDD.</a:t>
            </a:r>
          </a:p>
        </p:txBody>
      </p:sp>
      <p:sp>
        <p:nvSpPr>
          <p:cNvPr id="4" name="Slide Number Placeholder 3"/>
          <p:cNvSpPr>
            <a:spLocks noGrp="1"/>
          </p:cNvSpPr>
          <p:nvPr>
            <p:ph type="sldNum" sz="quarter" idx="5"/>
          </p:nvPr>
        </p:nvSpPr>
        <p:spPr/>
        <p:txBody>
          <a:bodyPr/>
          <a:lstStyle/>
          <a:p>
            <a:fld id="{B2EE1C5A-BD18-42F6-97FF-03BBC8360A50}" type="slidenum">
              <a:rPr lang="en-US" smtClean="0"/>
              <a:t>8</a:t>
            </a:fld>
            <a:endParaRPr lang="en-US"/>
          </a:p>
        </p:txBody>
      </p:sp>
    </p:spTree>
    <p:extLst>
      <p:ext uri="{BB962C8B-B14F-4D97-AF65-F5344CB8AC3E}">
        <p14:creationId xmlns:p14="http://schemas.microsoft.com/office/powerpoint/2010/main" val="66208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Next, I want to discuss why and how smart devices like continuous glucose monitors have changed how we go about lifestyle changes</a:t>
            </a:r>
          </a:p>
          <a:p>
            <a:pPr marL="171450" indent="-171450">
              <a:buFontTx/>
              <a:buChar char="-"/>
            </a:pPr>
            <a:r>
              <a:rPr lang="en-US" dirty="0"/>
              <a:t>Historically the only feedback you were getting on your metabolic health came in the form of a scale. Change took a long time. </a:t>
            </a:r>
          </a:p>
          <a:p>
            <a:pPr marL="171450" indent="-171450">
              <a:buFontTx/>
              <a:buChar char="-"/>
            </a:pPr>
            <a:r>
              <a:rPr lang="en-US" dirty="0"/>
              <a:t>Physicians didn’t find out about the change until your next visit and patients would worry about fluctuations in water weight, likely derailing attempts to improve health. </a:t>
            </a:r>
          </a:p>
        </p:txBody>
      </p:sp>
      <p:sp>
        <p:nvSpPr>
          <p:cNvPr id="4" name="Slide Number Placeholder 3"/>
          <p:cNvSpPr>
            <a:spLocks noGrp="1"/>
          </p:cNvSpPr>
          <p:nvPr>
            <p:ph type="sldNum" sz="quarter" idx="5"/>
          </p:nvPr>
        </p:nvSpPr>
        <p:spPr/>
        <p:txBody>
          <a:bodyPr/>
          <a:lstStyle/>
          <a:p>
            <a:fld id="{B2EE1C5A-BD18-42F6-97FF-03BBC8360A50}" type="slidenum">
              <a:rPr lang="en-US" smtClean="0"/>
              <a:t>9</a:t>
            </a:fld>
            <a:endParaRPr lang="en-US"/>
          </a:p>
        </p:txBody>
      </p:sp>
    </p:spTree>
    <p:extLst>
      <p:ext uri="{BB962C8B-B14F-4D97-AF65-F5344CB8AC3E}">
        <p14:creationId xmlns:p14="http://schemas.microsoft.com/office/powerpoint/2010/main" val="397966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EFC99F-2FF5-4581-91F6-68DCB5370A39}"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2152368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FC99F-2FF5-4581-91F6-68DCB5370A39}"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100093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FC99F-2FF5-4581-91F6-68DCB5370A39}"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4242988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EFC99F-2FF5-4581-91F6-68DCB5370A39}"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171104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EFC99F-2FF5-4581-91F6-68DCB5370A39}"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343705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EFC99F-2FF5-4581-91F6-68DCB5370A39}"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1962540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EFC99F-2FF5-4581-91F6-68DCB5370A39}"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225165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EFC99F-2FF5-4581-91F6-68DCB5370A39}"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316288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EFC99F-2FF5-4581-91F6-68DCB5370A39}"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2464496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EFC99F-2FF5-4581-91F6-68DCB5370A39}"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1109654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EFC99F-2FF5-4581-91F6-68DCB5370A39}"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6EBEC-5470-4D94-A3A7-E001DA785908}" type="slidenum">
              <a:rPr lang="en-US" smtClean="0"/>
              <a:t>‹#›</a:t>
            </a:fld>
            <a:endParaRPr lang="en-US"/>
          </a:p>
        </p:txBody>
      </p:sp>
    </p:spTree>
    <p:extLst>
      <p:ext uri="{BB962C8B-B14F-4D97-AF65-F5344CB8AC3E}">
        <p14:creationId xmlns:p14="http://schemas.microsoft.com/office/powerpoint/2010/main" val="745789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EFC99F-2FF5-4581-91F6-68DCB5370A39}"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6EBEC-5470-4D94-A3A7-E001DA785908}" type="slidenum">
              <a:rPr lang="en-US" smtClean="0"/>
              <a:t>‹#›</a:t>
            </a:fld>
            <a:endParaRPr lang="en-US"/>
          </a:p>
        </p:txBody>
      </p:sp>
    </p:spTree>
    <p:extLst>
      <p:ext uri="{BB962C8B-B14F-4D97-AF65-F5344CB8AC3E}">
        <p14:creationId xmlns:p14="http://schemas.microsoft.com/office/powerpoint/2010/main" val="27392234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10" Type="http://schemas.microsoft.com/office/2007/relationships/hdphoto" Target="../media/hdphoto2.wdp"/><Relationship Id="rId4" Type="http://schemas.openxmlformats.org/officeDocument/2006/relationships/image" Target="../media/image10.jp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10" Type="http://schemas.microsoft.com/office/2007/relationships/hdphoto" Target="../media/hdphoto2.wdp"/><Relationship Id="rId4" Type="http://schemas.openxmlformats.org/officeDocument/2006/relationships/image" Target="../media/image10.jp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image" Target="../media/image12.jpeg"/><Relationship Id="rId4" Type="http://schemas.openxmlformats.org/officeDocument/2006/relationships/image" Target="../media/image10.jpg"/><Relationship Id="rId9"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 Id="rId9"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9.jpeg"/><Relationship Id="rId4" Type="http://schemas.openxmlformats.org/officeDocument/2006/relationships/image" Target="../media/image27.svg"/></Relationships>
</file>

<file path=ppt/slides/_rels/slide3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27.svg"/></Relationships>
</file>

<file path=ppt/slides/_rels/slide3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7.svg"/></Relationships>
</file>

<file path=ppt/slides/_rels/slide3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 Id="rId9" Type="http://schemas.openxmlformats.org/officeDocument/2006/relationships/image" Target="../media/image19.jpeg"/></Relationships>
</file>

<file path=ppt/slides/_rels/slide3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1.jpeg"/><Relationship Id="rId4" Type="http://schemas.openxmlformats.org/officeDocument/2006/relationships/image" Target="../media/image27.svg"/></Relationships>
</file>

<file path=ppt/slides/_rels/slide3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41.png"/><Relationship Id="rId4" Type="http://schemas.openxmlformats.org/officeDocument/2006/relationships/image" Target="../media/image32.svg"/><Relationship Id="rId9" Type="http://schemas.openxmlformats.org/officeDocument/2006/relationships/image" Target="../media/image21.jpeg"/></Relationships>
</file>

<file path=ppt/slides/_rels/slide3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1.png"/><Relationship Id="rId7"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2.svg"/><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ue and black background&#10;&#10;Description automatically generated">
            <a:extLst>
              <a:ext uri="{FF2B5EF4-FFF2-40B4-BE49-F238E27FC236}">
                <a16:creationId xmlns:a16="http://schemas.microsoft.com/office/drawing/2014/main" id="{E3F4C3EC-DA19-6B62-D87B-9CF649AB7D3D}"/>
              </a:ext>
            </a:extLst>
          </p:cNvPr>
          <p:cNvPicPr>
            <a:picLocks noChangeAspect="1"/>
          </p:cNvPicPr>
          <p:nvPr/>
        </p:nvPicPr>
        <p:blipFill rotWithShape="1">
          <a:blip r:embed="rId3"/>
          <a:srcRect l="5900" r="5211"/>
          <a:stretch/>
        </p:blipFill>
        <p:spPr>
          <a:xfrm>
            <a:off x="-3047" y="10"/>
            <a:ext cx="12191999" cy="6857990"/>
          </a:xfrm>
          <a:prstGeom prst="rect">
            <a:avLst/>
          </a:prstGeom>
        </p:spPr>
      </p:pic>
      <p:sp>
        <p:nvSpPr>
          <p:cNvPr id="30" name="Rectangle 2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55815C-345F-EB80-16A9-F69436551AF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latin typeface="Arial Nova" panose="020B0504020202020204" pitchFamily="34" charset="0"/>
              </a:rPr>
              <a:t>Metabolic </a:t>
            </a:r>
            <a:br>
              <a:rPr lang="en-US" sz="5200" dirty="0">
                <a:solidFill>
                  <a:srgbClr val="FFFFFF"/>
                </a:solidFill>
                <a:latin typeface="Arial Nova" panose="020B0504020202020204" pitchFamily="34" charset="0"/>
              </a:rPr>
            </a:br>
            <a:r>
              <a:rPr lang="en-US" sz="5200" dirty="0">
                <a:solidFill>
                  <a:srgbClr val="FFFFFF"/>
                </a:solidFill>
                <a:latin typeface="Arial Nova" panose="020B0504020202020204" pitchFamily="34" charset="0"/>
              </a:rPr>
              <a:t>Health Clinics</a:t>
            </a:r>
          </a:p>
        </p:txBody>
      </p:sp>
      <p:sp>
        <p:nvSpPr>
          <p:cNvPr id="3" name="Subtitle 2">
            <a:extLst>
              <a:ext uri="{FF2B5EF4-FFF2-40B4-BE49-F238E27FC236}">
                <a16:creationId xmlns:a16="http://schemas.microsoft.com/office/drawing/2014/main" id="{159EA293-AB80-62EE-3823-BE16D6E8094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i="1" u="sng" dirty="0">
                <a:solidFill>
                  <a:srgbClr val="FFFFFF"/>
                </a:solidFill>
                <a:latin typeface="Arial Nova" panose="020B0504020202020204" pitchFamily="34" charset="0"/>
              </a:rPr>
              <a:t>Your name here</a:t>
            </a:r>
          </a:p>
        </p:txBody>
      </p:sp>
    </p:spTree>
    <p:extLst>
      <p:ext uri="{BB962C8B-B14F-4D97-AF65-F5344CB8AC3E}">
        <p14:creationId xmlns:p14="http://schemas.microsoft.com/office/powerpoint/2010/main" val="1112949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21F2E3D-D413-4345-64DE-99920688B452}"/>
              </a:ext>
            </a:extLst>
          </p:cNvPr>
          <p:cNvPicPr>
            <a:picLocks noChangeAspect="1"/>
          </p:cNvPicPr>
          <p:nvPr/>
        </p:nvPicPr>
        <p:blipFill>
          <a:blip r:embed="rId3"/>
          <a:stretch>
            <a:fillRect/>
          </a:stretch>
        </p:blipFill>
        <p:spPr>
          <a:xfrm>
            <a:off x="3498425" y="3159635"/>
            <a:ext cx="678477" cy="576430"/>
          </a:xfrm>
          <a:prstGeom prst="rect">
            <a:avLst/>
          </a:prstGeom>
        </p:spPr>
      </p:pic>
      <p:pic>
        <p:nvPicPr>
          <p:cNvPr id="48" name="Picture 47" descr="Pizza">
            <a:extLst>
              <a:ext uri="{FF2B5EF4-FFF2-40B4-BE49-F238E27FC236}">
                <a16:creationId xmlns:a16="http://schemas.microsoft.com/office/drawing/2014/main" id="{55EDDA71-7897-9C6F-F8A3-BE84D36FF022}"/>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36867" t="-3171" r="-3615" b="3171"/>
          <a:stretch/>
        </p:blipFill>
        <p:spPr>
          <a:xfrm>
            <a:off x="1093677" y="2151458"/>
            <a:ext cx="1015782" cy="1015782"/>
          </a:xfrm>
          <a:prstGeom prst="rect">
            <a:avLst/>
          </a:prstGeom>
        </p:spPr>
      </p:pic>
      <p:sp>
        <p:nvSpPr>
          <p:cNvPr id="49" name="Arrow: Right 48">
            <a:extLst>
              <a:ext uri="{FF2B5EF4-FFF2-40B4-BE49-F238E27FC236}">
                <a16:creationId xmlns:a16="http://schemas.microsoft.com/office/drawing/2014/main" id="{35326E9E-50B1-0710-96CF-D9AEF99304F3}"/>
              </a:ext>
            </a:extLst>
          </p:cNvPr>
          <p:cNvSpPr/>
          <p:nvPr/>
        </p:nvSpPr>
        <p:spPr>
          <a:xfrm>
            <a:off x="3243878" y="3823800"/>
            <a:ext cx="1227391" cy="80181"/>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50" name="&quot;Not Allowed&quot; Symbol 49">
            <a:extLst>
              <a:ext uri="{FF2B5EF4-FFF2-40B4-BE49-F238E27FC236}">
                <a16:creationId xmlns:a16="http://schemas.microsoft.com/office/drawing/2014/main" id="{B1F3E02F-0122-15F4-98AE-C23CC185CB32}"/>
              </a:ext>
            </a:extLst>
          </p:cNvPr>
          <p:cNvSpPr/>
          <p:nvPr/>
        </p:nvSpPr>
        <p:spPr>
          <a:xfrm>
            <a:off x="8126328" y="4896827"/>
            <a:ext cx="729465" cy="739740"/>
          </a:xfrm>
          <a:prstGeom prst="noSmoking">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Arrow: Right 50">
            <a:extLst>
              <a:ext uri="{FF2B5EF4-FFF2-40B4-BE49-F238E27FC236}">
                <a16:creationId xmlns:a16="http://schemas.microsoft.com/office/drawing/2014/main" id="{B09FEE1B-3EC6-0569-7845-B8F4434B57D1}"/>
              </a:ext>
            </a:extLst>
          </p:cNvPr>
          <p:cNvSpPr/>
          <p:nvPr/>
        </p:nvSpPr>
        <p:spPr>
          <a:xfrm rot="2372837">
            <a:off x="6420175" y="4317003"/>
            <a:ext cx="1418489" cy="336962"/>
          </a:xfrm>
          <a:prstGeom prst="rightArrow">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Pizza">
            <a:extLst>
              <a:ext uri="{FF2B5EF4-FFF2-40B4-BE49-F238E27FC236}">
                <a16:creationId xmlns:a16="http://schemas.microsoft.com/office/drawing/2014/main" id="{24D04AEA-041B-1F45-9A5F-1A13534584B4}"/>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36867" t="-3171" r="-3615" b="3171"/>
          <a:stretch/>
        </p:blipFill>
        <p:spPr>
          <a:xfrm>
            <a:off x="8974440" y="4758806"/>
            <a:ext cx="1015782" cy="1015782"/>
          </a:xfrm>
          <a:prstGeom prst="rect">
            <a:avLst/>
          </a:prstGeom>
        </p:spPr>
      </p:pic>
      <p:pic>
        <p:nvPicPr>
          <p:cNvPr id="53" name="Picture 52" descr="A plate of food&#10;&#10;Description automatically generated with medium confidence">
            <a:extLst>
              <a:ext uri="{FF2B5EF4-FFF2-40B4-BE49-F238E27FC236}">
                <a16:creationId xmlns:a16="http://schemas.microsoft.com/office/drawing/2014/main" id="{12FDDB72-E553-CA1B-1FE1-BEC4A017DF9B}"/>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510621" y="3408572"/>
            <a:ext cx="1316927" cy="787804"/>
          </a:xfrm>
          <a:prstGeom prst="rect">
            <a:avLst/>
          </a:prstGeom>
        </p:spPr>
      </p:pic>
      <p:pic>
        <p:nvPicPr>
          <p:cNvPr id="54" name="Picture 53" descr="Four mackerel fish on a barbecue grill">
            <a:extLst>
              <a:ext uri="{FF2B5EF4-FFF2-40B4-BE49-F238E27FC236}">
                <a16:creationId xmlns:a16="http://schemas.microsoft.com/office/drawing/2014/main" id="{902379EB-27F7-C34E-2B08-AC4F7E960644}"/>
              </a:ext>
            </a:extLst>
          </p:cNvPr>
          <p:cNvPicPr>
            <a:picLocks/>
          </p:cNvPicPr>
          <p:nvPr/>
        </p:nvPicPr>
        <p:blipFill rotWithShape="1">
          <a:blip r:embed="rId6">
            <a:alphaModFix amt="35000"/>
            <a:extLst>
              <a:ext uri="{28A0092B-C50C-407E-A947-70E740481C1C}">
                <a14:useLocalDpi xmlns:a14="http://schemas.microsoft.com/office/drawing/2010/main" val="0"/>
              </a:ext>
            </a:extLst>
          </a:blip>
          <a:srcRect/>
          <a:stretch/>
        </p:blipFill>
        <p:spPr>
          <a:xfrm>
            <a:off x="357580" y="3521862"/>
            <a:ext cx="899546" cy="851246"/>
          </a:xfrm>
          <a:prstGeom prst="rect">
            <a:avLst/>
          </a:prstGeom>
        </p:spPr>
      </p:pic>
      <p:pic>
        <p:nvPicPr>
          <p:cNvPr id="55" name="Picture 2" descr="Amazon.com: Cheerios, Breakfast Cereal with Whole Grain Oats, Gluten Free,  20 oz">
            <a:extLst>
              <a:ext uri="{FF2B5EF4-FFF2-40B4-BE49-F238E27FC236}">
                <a16:creationId xmlns:a16="http://schemas.microsoft.com/office/drawing/2014/main" id="{20578A89-83D1-483C-A909-B19CC42B79FA}"/>
              </a:ext>
            </a:extLst>
          </p:cNvPr>
          <p:cNvPicPr>
            <a:picLocks noChangeAspect="1" noChangeArrowheads="1"/>
          </p:cNvPicPr>
          <p:nvPr/>
        </p:nvPicPr>
        <p:blipFill>
          <a:blip r:embed="rId7">
            <a:alphaModFix amt="35000"/>
            <a:extLst>
              <a:ext uri="{BEBA8EAE-BF5A-486C-A8C5-ECC9F3942E4B}">
                <a14:imgProps xmlns:a14="http://schemas.microsoft.com/office/drawing/2010/main">
                  <a14:imgLayer r:embed="rId8">
                    <a14:imgEffect>
                      <a14:backgroundRemoval t="8800" b="94467" l="10000" r="90000">
                        <a14:foregroundMark x1="72867" y1="85200" x2="22533" y2="94533"/>
                        <a14:foregroundMark x1="68200" y1="8800" x2="27200" y2="8800"/>
                        <a14:foregroundMark x1="73800" y1="9733" x2="79400" y2="8800"/>
                        <a14:foregroundMark x1="27200" y1="16200" x2="72867" y2="13267"/>
                        <a14:foregroundMark x1="72867" y1="13267" x2="75667" y2="8800"/>
                        <a14:foregroundMark x1="34667" y1="15267" x2="21600" y2="8800"/>
                        <a14:foregroundMark x1="33733" y1="12533" x2="25333" y2="12533"/>
                      </a14:backgroundRemoval>
                    </a14:imgEffect>
                  </a14:imgLayer>
                </a14:imgProps>
              </a:ext>
              <a:ext uri="{28A0092B-C50C-407E-A947-70E740481C1C}">
                <a14:useLocalDpi xmlns:a14="http://schemas.microsoft.com/office/drawing/2010/main" val="0"/>
              </a:ext>
            </a:extLst>
          </a:blip>
          <a:srcRect/>
          <a:stretch>
            <a:fillRect/>
          </a:stretch>
        </p:blipFill>
        <p:spPr bwMode="auto">
          <a:xfrm>
            <a:off x="1601568" y="4373108"/>
            <a:ext cx="1102261" cy="110226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Red Globe Grapes, 3 lbs. - BJs WholeSale Club">
            <a:extLst>
              <a:ext uri="{FF2B5EF4-FFF2-40B4-BE49-F238E27FC236}">
                <a16:creationId xmlns:a16="http://schemas.microsoft.com/office/drawing/2014/main" id="{B734A205-7508-493F-15AE-EFDB4290CBB2}"/>
              </a:ext>
            </a:extLst>
          </p:cNvPr>
          <p:cNvPicPr>
            <a:picLocks noChangeAspect="1" noChangeArrowheads="1"/>
          </p:cNvPicPr>
          <p:nvPr/>
        </p:nvPicPr>
        <p:blipFill>
          <a:blip r:embed="rId9">
            <a:alphaModFix amt="35000"/>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8281" y="4621844"/>
            <a:ext cx="1171919" cy="117191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Amazon.com: Cheerios, Breakfast Cereal with Whole Grain Oats, Gluten Free,  20 oz">
            <a:extLst>
              <a:ext uri="{FF2B5EF4-FFF2-40B4-BE49-F238E27FC236}">
                <a16:creationId xmlns:a16="http://schemas.microsoft.com/office/drawing/2014/main" id="{5AED945A-3328-C3EE-92A4-198DA0840587}"/>
              </a:ext>
            </a:extLst>
          </p:cNvPr>
          <p:cNvPicPr>
            <a:picLocks noChangeAspect="1" noChangeArrowheads="1"/>
          </p:cNvPicPr>
          <p:nvPr/>
        </p:nvPicPr>
        <p:blipFill>
          <a:blip r:embed="rId7">
            <a:alphaModFix amt="35000"/>
            <a:extLst>
              <a:ext uri="{BEBA8EAE-BF5A-486C-A8C5-ECC9F3942E4B}">
                <a14:imgProps xmlns:a14="http://schemas.microsoft.com/office/drawing/2010/main">
                  <a14:imgLayer r:embed="rId8">
                    <a14:imgEffect>
                      <a14:backgroundRemoval t="8800" b="94467" l="10000" r="90000">
                        <a14:foregroundMark x1="72867" y1="85200" x2="22533" y2="94533"/>
                        <a14:foregroundMark x1="68200" y1="8800" x2="27200" y2="8800"/>
                        <a14:foregroundMark x1="73800" y1="9733" x2="79400" y2="8800"/>
                        <a14:foregroundMark x1="27200" y1="16200" x2="72867" y2="13267"/>
                        <a14:foregroundMark x1="72867" y1="13267" x2="75667" y2="8800"/>
                        <a14:foregroundMark x1="34667" y1="15267" x2="21600" y2="8800"/>
                        <a14:foregroundMark x1="33733" y1="12533" x2="25333" y2="12533"/>
                      </a14:backgroundRemoval>
                    </a14:imgEffect>
                  </a14:imgLayer>
                </a14:imgProps>
              </a:ext>
              <a:ext uri="{28A0092B-C50C-407E-A947-70E740481C1C}">
                <a14:useLocalDpi xmlns:a14="http://schemas.microsoft.com/office/drawing/2010/main" val="0"/>
              </a:ext>
            </a:extLst>
          </a:blip>
          <a:srcRect/>
          <a:stretch>
            <a:fillRect/>
          </a:stretch>
        </p:blipFill>
        <p:spPr bwMode="auto">
          <a:xfrm>
            <a:off x="9908655" y="4691502"/>
            <a:ext cx="1102261" cy="11022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Red Globe Grapes, 3 lbs. - BJs WholeSale Club">
            <a:extLst>
              <a:ext uri="{FF2B5EF4-FFF2-40B4-BE49-F238E27FC236}">
                <a16:creationId xmlns:a16="http://schemas.microsoft.com/office/drawing/2014/main" id="{7F393DCA-9A51-16C9-6C84-85A769AA6216}"/>
              </a:ext>
            </a:extLst>
          </p:cNvPr>
          <p:cNvPicPr>
            <a:picLocks noChangeAspect="1" noChangeArrowheads="1"/>
          </p:cNvPicPr>
          <p:nvPr/>
        </p:nvPicPr>
        <p:blipFill>
          <a:blip r:embed="rId9">
            <a:alphaModFix amt="35000"/>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4437" y="4691502"/>
            <a:ext cx="1171919" cy="117191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4003E7D-A4E6-E0A0-46AE-9A361D4C2802}"/>
              </a:ext>
            </a:extLst>
          </p:cNvPr>
          <p:cNvSpPr txBox="1"/>
          <p:nvPr/>
        </p:nvSpPr>
        <p:spPr>
          <a:xfrm>
            <a:off x="8126328" y="1964832"/>
            <a:ext cx="910827" cy="1200329"/>
          </a:xfrm>
          <a:prstGeom prst="rect">
            <a:avLst/>
          </a:prstGeom>
          <a:solidFill>
            <a:schemeClr val="bg2">
              <a:alpha val="35000"/>
            </a:schemeClr>
          </a:solidFill>
        </p:spPr>
        <p:txBody>
          <a:bodyPr wrap="none" rtlCol="0">
            <a:spAutoFit/>
          </a:bodyPr>
          <a:lstStyle/>
          <a:p>
            <a:r>
              <a:rPr lang="en-US" sz="7200" dirty="0">
                <a:solidFill>
                  <a:srgbClr val="00B050">
                    <a:alpha val="35000"/>
                  </a:srgbClr>
                </a:solidFill>
                <a:sym typeface="Wingdings" panose="05000000000000000000" pitchFamily="2" charset="2"/>
              </a:rPr>
              <a:t></a:t>
            </a:r>
            <a:endParaRPr lang="en-US" sz="7200" dirty="0">
              <a:solidFill>
                <a:srgbClr val="00B050">
                  <a:alpha val="35000"/>
                </a:srgbClr>
              </a:solidFill>
            </a:endParaRPr>
          </a:p>
        </p:txBody>
      </p:sp>
      <p:pic>
        <p:nvPicPr>
          <p:cNvPr id="60" name="Picture 59" descr="Four mackerel fish on a barbecue grill">
            <a:extLst>
              <a:ext uri="{FF2B5EF4-FFF2-40B4-BE49-F238E27FC236}">
                <a16:creationId xmlns:a16="http://schemas.microsoft.com/office/drawing/2014/main" id="{DE4AB60C-EB32-0D67-9FA2-A75CB1AD9982}"/>
              </a:ext>
            </a:extLst>
          </p:cNvPr>
          <p:cNvPicPr>
            <a:picLocks/>
          </p:cNvPicPr>
          <p:nvPr/>
        </p:nvPicPr>
        <p:blipFill rotWithShape="1">
          <a:blip r:embed="rId6">
            <a:alphaModFix amt="35000"/>
            <a:extLst>
              <a:ext uri="{28A0092B-C50C-407E-A947-70E740481C1C}">
                <a14:useLocalDpi xmlns:a14="http://schemas.microsoft.com/office/drawing/2010/main" val="0"/>
              </a:ext>
            </a:extLst>
          </a:blip>
          <a:srcRect/>
          <a:stretch/>
        </p:blipFill>
        <p:spPr>
          <a:xfrm>
            <a:off x="10507528" y="1987234"/>
            <a:ext cx="899546" cy="851246"/>
          </a:xfrm>
          <a:prstGeom prst="rect">
            <a:avLst/>
          </a:prstGeom>
        </p:spPr>
      </p:pic>
      <p:pic>
        <p:nvPicPr>
          <p:cNvPr id="61" name="Picture 60" descr="A plate of food&#10;&#10;Description automatically generated with medium confidence">
            <a:extLst>
              <a:ext uri="{FF2B5EF4-FFF2-40B4-BE49-F238E27FC236}">
                <a16:creationId xmlns:a16="http://schemas.microsoft.com/office/drawing/2014/main" id="{CC1EA8C5-BB43-CA04-7D14-A93DF1221267}"/>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9037155" y="2035893"/>
            <a:ext cx="1316927" cy="787804"/>
          </a:xfrm>
          <a:prstGeom prst="rect">
            <a:avLst/>
          </a:prstGeom>
        </p:spPr>
      </p:pic>
      <p:sp>
        <p:nvSpPr>
          <p:cNvPr id="63" name="Title 1">
            <a:extLst>
              <a:ext uri="{FF2B5EF4-FFF2-40B4-BE49-F238E27FC236}">
                <a16:creationId xmlns:a16="http://schemas.microsoft.com/office/drawing/2014/main" id="{7ECBD51C-CD99-51FE-925A-253EA581ED8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The new paradigm of immediate metabolic feedback</a:t>
            </a:r>
          </a:p>
        </p:txBody>
      </p:sp>
      <p:grpSp>
        <p:nvGrpSpPr>
          <p:cNvPr id="23" name="Group 22">
            <a:extLst>
              <a:ext uri="{FF2B5EF4-FFF2-40B4-BE49-F238E27FC236}">
                <a16:creationId xmlns:a16="http://schemas.microsoft.com/office/drawing/2014/main" id="{4CB2144D-9953-87F9-6BB3-02FEB05F4069}"/>
              </a:ext>
            </a:extLst>
          </p:cNvPr>
          <p:cNvGrpSpPr/>
          <p:nvPr/>
        </p:nvGrpSpPr>
        <p:grpSpPr>
          <a:xfrm>
            <a:off x="4801959" y="2948373"/>
            <a:ext cx="1424695" cy="1828800"/>
            <a:chOff x="4228309" y="2900580"/>
            <a:chExt cx="1424695" cy="1828800"/>
          </a:xfrm>
        </p:grpSpPr>
        <p:sp>
          <p:nvSpPr>
            <p:cNvPr id="4" name="Rectangle 3">
              <a:extLst>
                <a:ext uri="{FF2B5EF4-FFF2-40B4-BE49-F238E27FC236}">
                  <a16:creationId xmlns:a16="http://schemas.microsoft.com/office/drawing/2014/main" id="{2A11A816-84D8-C78D-7CDF-DF0F6C0E3584}"/>
                </a:ext>
              </a:extLst>
            </p:cNvPr>
            <p:cNvSpPr/>
            <p:nvPr/>
          </p:nvSpPr>
          <p:spPr>
            <a:xfrm>
              <a:off x="4228309" y="2900580"/>
              <a:ext cx="1371600"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21BE4D3-4486-7236-CE94-F80FF7FE3A19}"/>
                </a:ext>
              </a:extLst>
            </p:cNvPr>
            <p:cNvGrpSpPr/>
            <p:nvPr/>
          </p:nvGrpSpPr>
          <p:grpSpPr>
            <a:xfrm>
              <a:off x="4242852" y="2900580"/>
              <a:ext cx="1407923" cy="1828800"/>
              <a:chOff x="3230880" y="2059638"/>
              <a:chExt cx="1726474" cy="2303356"/>
            </a:xfrm>
          </p:grpSpPr>
          <p:cxnSp>
            <p:nvCxnSpPr>
              <p:cNvPr id="6" name="Straight Connector 5">
                <a:extLst>
                  <a:ext uri="{FF2B5EF4-FFF2-40B4-BE49-F238E27FC236}">
                    <a16:creationId xmlns:a16="http://schemas.microsoft.com/office/drawing/2014/main" id="{9B10051D-4881-F26A-CEE6-62B229E4A519}"/>
                  </a:ext>
                </a:extLst>
              </p:cNvPr>
              <p:cNvCxnSpPr/>
              <p:nvPr/>
            </p:nvCxnSpPr>
            <p:spPr>
              <a:xfrm>
                <a:off x="3326674" y="4032068"/>
                <a:ext cx="1497874" cy="0"/>
              </a:xfrm>
              <a:prstGeom prst="line">
                <a:avLst/>
              </a:prstGeom>
              <a:noFill/>
              <a:ln w="28575" cap="flat" cmpd="sng" algn="ctr">
                <a:solidFill>
                  <a:sysClr val="window" lastClr="FFFFFF">
                    <a:lumMod val="85000"/>
                  </a:sysClr>
                </a:solidFill>
                <a:prstDash val="solid"/>
                <a:miter lim="800000"/>
              </a:ln>
              <a:effectLst/>
            </p:spPr>
          </p:cxnSp>
          <p:cxnSp>
            <p:nvCxnSpPr>
              <p:cNvPr id="7" name="Straight Connector 6">
                <a:extLst>
                  <a:ext uri="{FF2B5EF4-FFF2-40B4-BE49-F238E27FC236}">
                    <a16:creationId xmlns:a16="http://schemas.microsoft.com/office/drawing/2014/main" id="{51CEC4A3-6C56-7DC2-CC3B-FAB3556E3630}"/>
                  </a:ext>
                </a:extLst>
              </p:cNvPr>
              <p:cNvCxnSpPr/>
              <p:nvPr/>
            </p:nvCxnSpPr>
            <p:spPr>
              <a:xfrm>
                <a:off x="3317965" y="3568337"/>
                <a:ext cx="1497874" cy="0"/>
              </a:xfrm>
              <a:prstGeom prst="line">
                <a:avLst/>
              </a:prstGeom>
              <a:noFill/>
              <a:ln w="28575" cap="flat" cmpd="sng" algn="ctr">
                <a:solidFill>
                  <a:sysClr val="window" lastClr="FFFFFF">
                    <a:lumMod val="85000"/>
                  </a:sysClr>
                </a:solidFill>
                <a:prstDash val="solid"/>
                <a:miter lim="800000"/>
              </a:ln>
              <a:effectLst/>
            </p:spPr>
          </p:cxnSp>
          <p:cxnSp>
            <p:nvCxnSpPr>
              <p:cNvPr id="8" name="Straight Connector 7">
                <a:extLst>
                  <a:ext uri="{FF2B5EF4-FFF2-40B4-BE49-F238E27FC236}">
                    <a16:creationId xmlns:a16="http://schemas.microsoft.com/office/drawing/2014/main" id="{A429782C-F279-C023-6B89-BAAAB5A3FE28}"/>
                  </a:ext>
                </a:extLst>
              </p:cNvPr>
              <p:cNvCxnSpPr/>
              <p:nvPr/>
            </p:nvCxnSpPr>
            <p:spPr>
              <a:xfrm>
                <a:off x="3317965" y="3128554"/>
                <a:ext cx="1497874" cy="0"/>
              </a:xfrm>
              <a:prstGeom prst="line">
                <a:avLst/>
              </a:prstGeom>
              <a:noFill/>
              <a:ln w="28575" cap="flat" cmpd="sng" algn="ctr">
                <a:solidFill>
                  <a:sysClr val="window" lastClr="FFFFFF">
                    <a:lumMod val="85000"/>
                  </a:sysClr>
                </a:solidFill>
                <a:prstDash val="solid"/>
                <a:miter lim="800000"/>
              </a:ln>
              <a:effectLst/>
            </p:spPr>
          </p:cxnSp>
          <p:cxnSp>
            <p:nvCxnSpPr>
              <p:cNvPr id="9" name="Straight Connector 8">
                <a:extLst>
                  <a:ext uri="{FF2B5EF4-FFF2-40B4-BE49-F238E27FC236}">
                    <a16:creationId xmlns:a16="http://schemas.microsoft.com/office/drawing/2014/main" id="{51D04FFC-8E33-F972-1867-1DF02922A80D}"/>
                  </a:ext>
                </a:extLst>
              </p:cNvPr>
              <p:cNvCxnSpPr/>
              <p:nvPr/>
            </p:nvCxnSpPr>
            <p:spPr>
              <a:xfrm>
                <a:off x="3317965" y="2675708"/>
                <a:ext cx="1497874" cy="0"/>
              </a:xfrm>
              <a:prstGeom prst="line">
                <a:avLst/>
              </a:prstGeom>
              <a:noFill/>
              <a:ln w="28575" cap="flat" cmpd="sng" algn="ctr">
                <a:solidFill>
                  <a:sysClr val="window" lastClr="FFFFFF">
                    <a:lumMod val="85000"/>
                  </a:sysClr>
                </a:solidFill>
                <a:prstDash val="solid"/>
                <a:miter lim="800000"/>
              </a:ln>
              <a:effectLst/>
            </p:spPr>
          </p:cxnSp>
          <p:sp>
            <p:nvSpPr>
              <p:cNvPr id="10" name="Rectangle 9">
                <a:extLst>
                  <a:ext uri="{FF2B5EF4-FFF2-40B4-BE49-F238E27FC236}">
                    <a16:creationId xmlns:a16="http://schemas.microsoft.com/office/drawing/2014/main" id="{E5097947-F1E8-A690-9D62-A10516B6A6CD}"/>
                  </a:ext>
                </a:extLst>
              </p:cNvPr>
              <p:cNvSpPr/>
              <p:nvPr/>
            </p:nvSpPr>
            <p:spPr>
              <a:xfrm>
                <a:off x="3230880" y="2072640"/>
                <a:ext cx="1672045" cy="2290354"/>
              </a:xfrm>
              <a:prstGeom prst="rect">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6347256-D97A-223A-9632-E961BA98551B}"/>
                  </a:ext>
                </a:extLst>
              </p:cNvPr>
              <p:cNvSpPr/>
              <p:nvPr/>
            </p:nvSpPr>
            <p:spPr>
              <a:xfrm>
                <a:off x="3326674" y="2428970"/>
                <a:ext cx="1497874" cy="1367967"/>
              </a:xfrm>
              <a:custGeom>
                <a:avLst/>
                <a:gdLst>
                  <a:gd name="connsiteX0" fmla="*/ 0 w 1497874"/>
                  <a:gd name="connsiteY0" fmla="*/ 1367967 h 1367967"/>
                  <a:gd name="connsiteX1" fmla="*/ 200297 w 1497874"/>
                  <a:gd name="connsiteY1" fmla="*/ 1237338 h 1367967"/>
                  <a:gd name="connsiteX2" fmla="*/ 383177 w 1497874"/>
                  <a:gd name="connsiteY2" fmla="*/ 706116 h 1367967"/>
                  <a:gd name="connsiteX3" fmla="*/ 557349 w 1497874"/>
                  <a:gd name="connsiteY3" fmla="*/ 87807 h 1367967"/>
                  <a:gd name="connsiteX4" fmla="*/ 923109 w 1497874"/>
                  <a:gd name="connsiteY4" fmla="*/ 52973 h 1367967"/>
                  <a:gd name="connsiteX5" fmla="*/ 1497874 w 1497874"/>
                  <a:gd name="connsiteY5" fmla="*/ 549361 h 136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874" h="1367967">
                    <a:moveTo>
                      <a:pt x="0" y="1367967"/>
                    </a:moveTo>
                    <a:cubicBezTo>
                      <a:pt x="68217" y="1357806"/>
                      <a:pt x="136434" y="1347646"/>
                      <a:pt x="200297" y="1237338"/>
                    </a:cubicBezTo>
                    <a:cubicBezTo>
                      <a:pt x="264160" y="1127030"/>
                      <a:pt x="323668" y="897704"/>
                      <a:pt x="383177" y="706116"/>
                    </a:cubicBezTo>
                    <a:cubicBezTo>
                      <a:pt x="442686" y="514528"/>
                      <a:pt x="467360" y="196664"/>
                      <a:pt x="557349" y="87807"/>
                    </a:cubicBezTo>
                    <a:cubicBezTo>
                      <a:pt x="647338" y="-21050"/>
                      <a:pt x="766355" y="-23953"/>
                      <a:pt x="923109" y="52973"/>
                    </a:cubicBezTo>
                    <a:cubicBezTo>
                      <a:pt x="1079863" y="129899"/>
                      <a:pt x="1288868" y="339630"/>
                      <a:pt x="1497874" y="549361"/>
                    </a:cubicBezTo>
                  </a:path>
                </a:pathLst>
              </a:custGeom>
              <a:noFill/>
              <a:ln w="28575" cap="flat" cmpd="sng" algn="ctr">
                <a:solidFill>
                  <a:srgbClr val="FF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E7E1545-ECD5-6B6D-727F-95C00027CEC7}"/>
                  </a:ext>
                </a:extLst>
              </p:cNvPr>
              <p:cNvSpPr txBox="1"/>
              <p:nvPr/>
            </p:nvSpPr>
            <p:spPr>
              <a:xfrm>
                <a:off x="3326674" y="2059638"/>
                <a:ext cx="1630680" cy="4039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Blood Sugar</a:t>
                </a:r>
              </a:p>
            </p:txBody>
          </p:sp>
        </p:grpSp>
        <p:sp>
          <p:nvSpPr>
            <p:cNvPr id="13" name="Rectangle 12">
              <a:extLst>
                <a:ext uri="{FF2B5EF4-FFF2-40B4-BE49-F238E27FC236}">
                  <a16:creationId xmlns:a16="http://schemas.microsoft.com/office/drawing/2014/main" id="{7EE46132-3BFD-22F5-A802-C8CB5699E108}"/>
                </a:ext>
              </a:extLst>
            </p:cNvPr>
            <p:cNvSpPr/>
            <p:nvPr/>
          </p:nvSpPr>
          <p:spPr>
            <a:xfrm>
              <a:off x="4242852" y="2900580"/>
              <a:ext cx="1371600"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B5DF60D-B073-12E7-DF7C-30B2970FE735}"/>
                </a:ext>
              </a:extLst>
            </p:cNvPr>
            <p:cNvGrpSpPr/>
            <p:nvPr/>
          </p:nvGrpSpPr>
          <p:grpSpPr>
            <a:xfrm>
              <a:off x="4244224" y="2900580"/>
              <a:ext cx="1408780" cy="1828800"/>
              <a:chOff x="3230880" y="2059638"/>
              <a:chExt cx="1726474" cy="2303356"/>
            </a:xfrm>
          </p:grpSpPr>
          <p:cxnSp>
            <p:nvCxnSpPr>
              <p:cNvPr id="17" name="Straight Connector 16">
                <a:extLst>
                  <a:ext uri="{FF2B5EF4-FFF2-40B4-BE49-F238E27FC236}">
                    <a16:creationId xmlns:a16="http://schemas.microsoft.com/office/drawing/2014/main" id="{E498C629-3523-C4B2-3C98-74BCE85EE008}"/>
                  </a:ext>
                </a:extLst>
              </p:cNvPr>
              <p:cNvCxnSpPr/>
              <p:nvPr/>
            </p:nvCxnSpPr>
            <p:spPr>
              <a:xfrm>
                <a:off x="3326674" y="4032068"/>
                <a:ext cx="1497874" cy="0"/>
              </a:xfrm>
              <a:prstGeom prst="line">
                <a:avLst/>
              </a:prstGeom>
              <a:noFill/>
              <a:ln w="28575" cap="flat" cmpd="sng" algn="ctr">
                <a:solidFill>
                  <a:sysClr val="window" lastClr="FFFFFF">
                    <a:lumMod val="85000"/>
                  </a:sysClr>
                </a:solidFill>
                <a:prstDash val="solid"/>
                <a:miter lim="800000"/>
              </a:ln>
              <a:effectLst/>
            </p:spPr>
          </p:cxnSp>
          <p:cxnSp>
            <p:nvCxnSpPr>
              <p:cNvPr id="18" name="Straight Connector 17">
                <a:extLst>
                  <a:ext uri="{FF2B5EF4-FFF2-40B4-BE49-F238E27FC236}">
                    <a16:creationId xmlns:a16="http://schemas.microsoft.com/office/drawing/2014/main" id="{C96FE955-7E5F-469E-38F5-B46FD218483C}"/>
                  </a:ext>
                </a:extLst>
              </p:cNvPr>
              <p:cNvCxnSpPr/>
              <p:nvPr/>
            </p:nvCxnSpPr>
            <p:spPr>
              <a:xfrm>
                <a:off x="3317965" y="3568337"/>
                <a:ext cx="1497874" cy="0"/>
              </a:xfrm>
              <a:prstGeom prst="line">
                <a:avLst/>
              </a:prstGeom>
              <a:noFill/>
              <a:ln w="28575" cap="flat" cmpd="sng" algn="ctr">
                <a:solidFill>
                  <a:sysClr val="window" lastClr="FFFFFF">
                    <a:lumMod val="85000"/>
                  </a:sysClr>
                </a:solidFill>
                <a:prstDash val="solid"/>
                <a:miter lim="800000"/>
              </a:ln>
              <a:effectLst/>
            </p:spPr>
          </p:cxnSp>
          <p:cxnSp>
            <p:nvCxnSpPr>
              <p:cNvPr id="19" name="Straight Connector 18">
                <a:extLst>
                  <a:ext uri="{FF2B5EF4-FFF2-40B4-BE49-F238E27FC236}">
                    <a16:creationId xmlns:a16="http://schemas.microsoft.com/office/drawing/2014/main" id="{70FE6475-C2FC-E0D1-F966-400164779127}"/>
                  </a:ext>
                </a:extLst>
              </p:cNvPr>
              <p:cNvCxnSpPr/>
              <p:nvPr/>
            </p:nvCxnSpPr>
            <p:spPr>
              <a:xfrm>
                <a:off x="3317965" y="3128554"/>
                <a:ext cx="1497874" cy="0"/>
              </a:xfrm>
              <a:prstGeom prst="line">
                <a:avLst/>
              </a:prstGeom>
              <a:noFill/>
              <a:ln w="28575" cap="flat" cmpd="sng" algn="ctr">
                <a:solidFill>
                  <a:sysClr val="window" lastClr="FFFFFF">
                    <a:lumMod val="85000"/>
                  </a:sysClr>
                </a:solidFill>
                <a:prstDash val="solid"/>
                <a:miter lim="800000"/>
              </a:ln>
              <a:effectLst/>
            </p:spPr>
          </p:cxnSp>
          <p:cxnSp>
            <p:nvCxnSpPr>
              <p:cNvPr id="20" name="Straight Connector 19">
                <a:extLst>
                  <a:ext uri="{FF2B5EF4-FFF2-40B4-BE49-F238E27FC236}">
                    <a16:creationId xmlns:a16="http://schemas.microsoft.com/office/drawing/2014/main" id="{3504D4C6-8442-1EE7-DBF5-B39A13B2E2D7}"/>
                  </a:ext>
                </a:extLst>
              </p:cNvPr>
              <p:cNvCxnSpPr/>
              <p:nvPr/>
            </p:nvCxnSpPr>
            <p:spPr>
              <a:xfrm>
                <a:off x="3317965" y="2675708"/>
                <a:ext cx="1497874" cy="0"/>
              </a:xfrm>
              <a:prstGeom prst="line">
                <a:avLst/>
              </a:prstGeom>
              <a:noFill/>
              <a:ln w="28575" cap="flat" cmpd="sng" algn="ctr">
                <a:solidFill>
                  <a:sysClr val="window" lastClr="FFFFFF">
                    <a:lumMod val="85000"/>
                  </a:sysClr>
                </a:solidFill>
                <a:prstDash val="solid"/>
                <a:miter lim="800000"/>
              </a:ln>
              <a:effectLst/>
            </p:spPr>
          </p:cxnSp>
          <p:sp>
            <p:nvSpPr>
              <p:cNvPr id="21" name="Rectangle 20">
                <a:extLst>
                  <a:ext uri="{FF2B5EF4-FFF2-40B4-BE49-F238E27FC236}">
                    <a16:creationId xmlns:a16="http://schemas.microsoft.com/office/drawing/2014/main" id="{7C8C1E47-E1C9-7929-6274-47DAAAB685EB}"/>
                  </a:ext>
                </a:extLst>
              </p:cNvPr>
              <p:cNvSpPr/>
              <p:nvPr/>
            </p:nvSpPr>
            <p:spPr>
              <a:xfrm>
                <a:off x="3230880" y="2072640"/>
                <a:ext cx="1672045" cy="2290354"/>
              </a:xfrm>
              <a:prstGeom prst="rect">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025AB55-B1B6-2E40-131B-932381BA924D}"/>
                  </a:ext>
                </a:extLst>
              </p:cNvPr>
              <p:cNvSpPr txBox="1"/>
              <p:nvPr/>
            </p:nvSpPr>
            <p:spPr>
              <a:xfrm>
                <a:off x="3326674" y="2059638"/>
                <a:ext cx="1630680" cy="3876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Blood Sugar</a:t>
                </a:r>
              </a:p>
            </p:txBody>
          </p:sp>
        </p:grpSp>
      </p:grpSp>
      <p:sp>
        <p:nvSpPr>
          <p:cNvPr id="25" name="Arrow: Right 24">
            <a:extLst>
              <a:ext uri="{FF2B5EF4-FFF2-40B4-BE49-F238E27FC236}">
                <a16:creationId xmlns:a16="http://schemas.microsoft.com/office/drawing/2014/main" id="{ED20A891-D5BE-2D84-6F21-057C90F00A19}"/>
              </a:ext>
            </a:extLst>
          </p:cNvPr>
          <p:cNvSpPr/>
          <p:nvPr/>
        </p:nvSpPr>
        <p:spPr>
          <a:xfrm rot="19243825">
            <a:off x="6402808" y="2817527"/>
            <a:ext cx="1418489" cy="386939"/>
          </a:xfrm>
          <a:prstGeom prst="rightArrow">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Tree>
    <p:extLst>
      <p:ext uri="{BB962C8B-B14F-4D97-AF65-F5344CB8AC3E}">
        <p14:creationId xmlns:p14="http://schemas.microsoft.com/office/powerpoint/2010/main" val="1403408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21F2E3D-D413-4345-64DE-99920688B452}"/>
              </a:ext>
            </a:extLst>
          </p:cNvPr>
          <p:cNvPicPr>
            <a:picLocks noChangeAspect="1"/>
          </p:cNvPicPr>
          <p:nvPr/>
        </p:nvPicPr>
        <p:blipFill>
          <a:blip r:embed="rId3"/>
          <a:stretch>
            <a:fillRect/>
          </a:stretch>
        </p:blipFill>
        <p:spPr>
          <a:xfrm>
            <a:off x="3498425" y="3159635"/>
            <a:ext cx="678477" cy="576430"/>
          </a:xfrm>
          <a:prstGeom prst="rect">
            <a:avLst/>
          </a:prstGeom>
        </p:spPr>
      </p:pic>
      <p:pic>
        <p:nvPicPr>
          <p:cNvPr id="48" name="Picture 47" descr="Pizza">
            <a:extLst>
              <a:ext uri="{FF2B5EF4-FFF2-40B4-BE49-F238E27FC236}">
                <a16:creationId xmlns:a16="http://schemas.microsoft.com/office/drawing/2014/main" id="{55EDDA71-7897-9C6F-F8A3-BE84D36FF022}"/>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36867" t="-3171" r="-3615" b="3171"/>
          <a:stretch/>
        </p:blipFill>
        <p:spPr>
          <a:xfrm>
            <a:off x="1093677" y="2151458"/>
            <a:ext cx="1015782" cy="1015782"/>
          </a:xfrm>
          <a:prstGeom prst="rect">
            <a:avLst/>
          </a:prstGeom>
        </p:spPr>
      </p:pic>
      <p:sp>
        <p:nvSpPr>
          <p:cNvPr id="49" name="Arrow: Right 48">
            <a:extLst>
              <a:ext uri="{FF2B5EF4-FFF2-40B4-BE49-F238E27FC236}">
                <a16:creationId xmlns:a16="http://schemas.microsoft.com/office/drawing/2014/main" id="{35326E9E-50B1-0710-96CF-D9AEF99304F3}"/>
              </a:ext>
            </a:extLst>
          </p:cNvPr>
          <p:cNvSpPr/>
          <p:nvPr/>
        </p:nvSpPr>
        <p:spPr>
          <a:xfrm>
            <a:off x="3243878" y="3823800"/>
            <a:ext cx="1227391" cy="80181"/>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50" name="&quot;Not Allowed&quot; Symbol 49">
            <a:extLst>
              <a:ext uri="{FF2B5EF4-FFF2-40B4-BE49-F238E27FC236}">
                <a16:creationId xmlns:a16="http://schemas.microsoft.com/office/drawing/2014/main" id="{B1F3E02F-0122-15F4-98AE-C23CC185CB32}"/>
              </a:ext>
            </a:extLst>
          </p:cNvPr>
          <p:cNvSpPr/>
          <p:nvPr/>
        </p:nvSpPr>
        <p:spPr>
          <a:xfrm>
            <a:off x="8126328" y="4896827"/>
            <a:ext cx="729465" cy="739740"/>
          </a:xfrm>
          <a:prstGeom prst="noSmoking">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Arrow: Right 50">
            <a:extLst>
              <a:ext uri="{FF2B5EF4-FFF2-40B4-BE49-F238E27FC236}">
                <a16:creationId xmlns:a16="http://schemas.microsoft.com/office/drawing/2014/main" id="{B09FEE1B-3EC6-0569-7845-B8F4434B57D1}"/>
              </a:ext>
            </a:extLst>
          </p:cNvPr>
          <p:cNvSpPr/>
          <p:nvPr/>
        </p:nvSpPr>
        <p:spPr>
          <a:xfrm rot="2372837">
            <a:off x="6420175" y="4317003"/>
            <a:ext cx="1418489" cy="336962"/>
          </a:xfrm>
          <a:prstGeom prst="rightArrow">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Pizza">
            <a:extLst>
              <a:ext uri="{FF2B5EF4-FFF2-40B4-BE49-F238E27FC236}">
                <a16:creationId xmlns:a16="http://schemas.microsoft.com/office/drawing/2014/main" id="{24D04AEA-041B-1F45-9A5F-1A13534584B4}"/>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36867" t="-3171" r="-3615" b="3171"/>
          <a:stretch/>
        </p:blipFill>
        <p:spPr>
          <a:xfrm>
            <a:off x="8974440" y="4758806"/>
            <a:ext cx="1015782" cy="1015782"/>
          </a:xfrm>
          <a:prstGeom prst="rect">
            <a:avLst/>
          </a:prstGeom>
        </p:spPr>
      </p:pic>
      <p:pic>
        <p:nvPicPr>
          <p:cNvPr id="53" name="Picture 52" descr="A plate of food&#10;&#10;Description automatically generated with medium confidence">
            <a:extLst>
              <a:ext uri="{FF2B5EF4-FFF2-40B4-BE49-F238E27FC236}">
                <a16:creationId xmlns:a16="http://schemas.microsoft.com/office/drawing/2014/main" id="{12FDDB72-E553-CA1B-1FE1-BEC4A017DF9B}"/>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510621" y="3408572"/>
            <a:ext cx="1316927" cy="787804"/>
          </a:xfrm>
          <a:prstGeom prst="rect">
            <a:avLst/>
          </a:prstGeom>
        </p:spPr>
      </p:pic>
      <p:pic>
        <p:nvPicPr>
          <p:cNvPr id="54" name="Picture 53" descr="Four mackerel fish on a barbecue grill">
            <a:extLst>
              <a:ext uri="{FF2B5EF4-FFF2-40B4-BE49-F238E27FC236}">
                <a16:creationId xmlns:a16="http://schemas.microsoft.com/office/drawing/2014/main" id="{902379EB-27F7-C34E-2B08-AC4F7E960644}"/>
              </a:ext>
            </a:extLst>
          </p:cNvPr>
          <p:cNvPicPr>
            <a:picLocks/>
          </p:cNvPicPr>
          <p:nvPr/>
        </p:nvPicPr>
        <p:blipFill rotWithShape="1">
          <a:blip r:embed="rId6">
            <a:alphaModFix/>
            <a:extLst>
              <a:ext uri="{28A0092B-C50C-407E-A947-70E740481C1C}">
                <a14:useLocalDpi xmlns:a14="http://schemas.microsoft.com/office/drawing/2010/main" val="0"/>
              </a:ext>
            </a:extLst>
          </a:blip>
          <a:srcRect/>
          <a:stretch/>
        </p:blipFill>
        <p:spPr>
          <a:xfrm>
            <a:off x="357580" y="3521862"/>
            <a:ext cx="899546" cy="851246"/>
          </a:xfrm>
          <a:prstGeom prst="rect">
            <a:avLst/>
          </a:prstGeom>
        </p:spPr>
      </p:pic>
      <p:pic>
        <p:nvPicPr>
          <p:cNvPr id="55" name="Picture 2" descr="Amazon.com: Cheerios, Breakfast Cereal with Whole Grain Oats, Gluten Free,  20 oz">
            <a:extLst>
              <a:ext uri="{FF2B5EF4-FFF2-40B4-BE49-F238E27FC236}">
                <a16:creationId xmlns:a16="http://schemas.microsoft.com/office/drawing/2014/main" id="{20578A89-83D1-483C-A909-B19CC42B79FA}"/>
              </a:ext>
            </a:extLst>
          </p:cNvPr>
          <p:cNvPicPr>
            <a:picLocks noChangeAspect="1" noChangeArrowheads="1"/>
          </p:cNvPicPr>
          <p:nvPr/>
        </p:nvPicPr>
        <p:blipFill>
          <a:blip r:embed="rId7">
            <a:alphaModFix amt="35000"/>
            <a:extLst>
              <a:ext uri="{BEBA8EAE-BF5A-486C-A8C5-ECC9F3942E4B}">
                <a14:imgProps xmlns:a14="http://schemas.microsoft.com/office/drawing/2010/main">
                  <a14:imgLayer r:embed="rId8">
                    <a14:imgEffect>
                      <a14:backgroundRemoval t="8800" b="94467" l="10000" r="90000">
                        <a14:foregroundMark x1="72867" y1="85200" x2="22533" y2="94533"/>
                        <a14:foregroundMark x1="68200" y1="8800" x2="27200" y2="8800"/>
                        <a14:foregroundMark x1="73800" y1="9733" x2="79400" y2="8800"/>
                        <a14:foregroundMark x1="27200" y1="16200" x2="72867" y2="13267"/>
                        <a14:foregroundMark x1="72867" y1="13267" x2="75667" y2="8800"/>
                        <a14:foregroundMark x1="34667" y1="15267" x2="21600" y2="8800"/>
                        <a14:foregroundMark x1="33733" y1="12533" x2="25333" y2="12533"/>
                      </a14:backgroundRemoval>
                    </a14:imgEffect>
                  </a14:imgLayer>
                </a14:imgProps>
              </a:ext>
              <a:ext uri="{28A0092B-C50C-407E-A947-70E740481C1C}">
                <a14:useLocalDpi xmlns:a14="http://schemas.microsoft.com/office/drawing/2010/main" val="0"/>
              </a:ext>
            </a:extLst>
          </a:blip>
          <a:srcRect/>
          <a:stretch>
            <a:fillRect/>
          </a:stretch>
        </p:blipFill>
        <p:spPr bwMode="auto">
          <a:xfrm>
            <a:off x="1601568" y="4373108"/>
            <a:ext cx="1102261" cy="110226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Red Globe Grapes, 3 lbs. - BJs WholeSale Club">
            <a:extLst>
              <a:ext uri="{FF2B5EF4-FFF2-40B4-BE49-F238E27FC236}">
                <a16:creationId xmlns:a16="http://schemas.microsoft.com/office/drawing/2014/main" id="{B734A205-7508-493F-15AE-EFDB4290CBB2}"/>
              </a:ext>
            </a:extLst>
          </p:cNvPr>
          <p:cNvPicPr>
            <a:picLocks noChangeAspect="1" noChangeArrowheads="1"/>
          </p:cNvPicPr>
          <p:nvPr/>
        </p:nvPicPr>
        <p:blipFill>
          <a:blip r:embed="rId9">
            <a:alphaModFix amt="35000"/>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8281" y="4621844"/>
            <a:ext cx="1171919" cy="117191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Amazon.com: Cheerios, Breakfast Cereal with Whole Grain Oats, Gluten Free,  20 oz">
            <a:extLst>
              <a:ext uri="{FF2B5EF4-FFF2-40B4-BE49-F238E27FC236}">
                <a16:creationId xmlns:a16="http://schemas.microsoft.com/office/drawing/2014/main" id="{5AED945A-3328-C3EE-92A4-198DA0840587}"/>
              </a:ext>
            </a:extLst>
          </p:cNvPr>
          <p:cNvPicPr>
            <a:picLocks noChangeAspect="1" noChangeArrowheads="1"/>
          </p:cNvPicPr>
          <p:nvPr/>
        </p:nvPicPr>
        <p:blipFill>
          <a:blip r:embed="rId7">
            <a:alphaModFix amt="35000"/>
            <a:extLst>
              <a:ext uri="{BEBA8EAE-BF5A-486C-A8C5-ECC9F3942E4B}">
                <a14:imgProps xmlns:a14="http://schemas.microsoft.com/office/drawing/2010/main">
                  <a14:imgLayer r:embed="rId8">
                    <a14:imgEffect>
                      <a14:backgroundRemoval t="8800" b="94467" l="10000" r="90000">
                        <a14:foregroundMark x1="72867" y1="85200" x2="22533" y2="94533"/>
                        <a14:foregroundMark x1="68200" y1="8800" x2="27200" y2="8800"/>
                        <a14:foregroundMark x1="73800" y1="9733" x2="79400" y2="8800"/>
                        <a14:foregroundMark x1="27200" y1="16200" x2="72867" y2="13267"/>
                        <a14:foregroundMark x1="72867" y1="13267" x2="75667" y2="8800"/>
                        <a14:foregroundMark x1="34667" y1="15267" x2="21600" y2="8800"/>
                        <a14:foregroundMark x1="33733" y1="12533" x2="25333" y2="12533"/>
                      </a14:backgroundRemoval>
                    </a14:imgEffect>
                  </a14:imgLayer>
                </a14:imgProps>
              </a:ext>
              <a:ext uri="{28A0092B-C50C-407E-A947-70E740481C1C}">
                <a14:useLocalDpi xmlns:a14="http://schemas.microsoft.com/office/drawing/2010/main" val="0"/>
              </a:ext>
            </a:extLst>
          </a:blip>
          <a:srcRect/>
          <a:stretch>
            <a:fillRect/>
          </a:stretch>
        </p:blipFill>
        <p:spPr bwMode="auto">
          <a:xfrm>
            <a:off x="9908655" y="4691502"/>
            <a:ext cx="1102261" cy="11022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Red Globe Grapes, 3 lbs. - BJs WholeSale Club">
            <a:extLst>
              <a:ext uri="{FF2B5EF4-FFF2-40B4-BE49-F238E27FC236}">
                <a16:creationId xmlns:a16="http://schemas.microsoft.com/office/drawing/2014/main" id="{7F393DCA-9A51-16C9-6C84-85A769AA6216}"/>
              </a:ext>
            </a:extLst>
          </p:cNvPr>
          <p:cNvPicPr>
            <a:picLocks noChangeAspect="1" noChangeArrowheads="1"/>
          </p:cNvPicPr>
          <p:nvPr/>
        </p:nvPicPr>
        <p:blipFill>
          <a:blip r:embed="rId9">
            <a:alphaModFix amt="35000"/>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4437" y="4691502"/>
            <a:ext cx="1171919" cy="117191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4003E7D-A4E6-E0A0-46AE-9A361D4C2802}"/>
              </a:ext>
            </a:extLst>
          </p:cNvPr>
          <p:cNvSpPr txBox="1"/>
          <p:nvPr/>
        </p:nvSpPr>
        <p:spPr>
          <a:xfrm>
            <a:off x="8126328" y="1964832"/>
            <a:ext cx="910827" cy="1200329"/>
          </a:xfrm>
          <a:prstGeom prst="rect">
            <a:avLst/>
          </a:prstGeom>
          <a:noFill/>
        </p:spPr>
        <p:txBody>
          <a:bodyPr wrap="none" rtlCol="0">
            <a:spAutoFit/>
          </a:bodyPr>
          <a:lstStyle/>
          <a:p>
            <a:r>
              <a:rPr lang="en-US" sz="7200" dirty="0">
                <a:solidFill>
                  <a:srgbClr val="00B050"/>
                </a:solidFill>
                <a:sym typeface="Wingdings" panose="05000000000000000000" pitchFamily="2" charset="2"/>
              </a:rPr>
              <a:t></a:t>
            </a:r>
            <a:endParaRPr lang="en-US" sz="7200" dirty="0">
              <a:solidFill>
                <a:srgbClr val="00B050"/>
              </a:solidFill>
            </a:endParaRPr>
          </a:p>
        </p:txBody>
      </p:sp>
      <p:pic>
        <p:nvPicPr>
          <p:cNvPr id="60" name="Picture 59" descr="Four mackerel fish on a barbecue grill">
            <a:extLst>
              <a:ext uri="{FF2B5EF4-FFF2-40B4-BE49-F238E27FC236}">
                <a16:creationId xmlns:a16="http://schemas.microsoft.com/office/drawing/2014/main" id="{DE4AB60C-EB32-0D67-9FA2-A75CB1AD9982}"/>
              </a:ext>
            </a:extLst>
          </p:cNvPr>
          <p:cNvPicPr>
            <a:picLocks/>
          </p:cNvPicPr>
          <p:nvPr/>
        </p:nvPicPr>
        <p:blipFill rotWithShape="1">
          <a:blip r:embed="rId6">
            <a:extLst>
              <a:ext uri="{28A0092B-C50C-407E-A947-70E740481C1C}">
                <a14:useLocalDpi xmlns:a14="http://schemas.microsoft.com/office/drawing/2010/main" val="0"/>
              </a:ext>
            </a:extLst>
          </a:blip>
          <a:srcRect/>
          <a:stretch/>
        </p:blipFill>
        <p:spPr>
          <a:xfrm>
            <a:off x="10507528" y="1987234"/>
            <a:ext cx="899546" cy="851246"/>
          </a:xfrm>
          <a:prstGeom prst="rect">
            <a:avLst/>
          </a:prstGeom>
        </p:spPr>
      </p:pic>
      <p:pic>
        <p:nvPicPr>
          <p:cNvPr id="61" name="Picture 60" descr="A plate of food&#10;&#10;Description automatically generated with medium confidence">
            <a:extLst>
              <a:ext uri="{FF2B5EF4-FFF2-40B4-BE49-F238E27FC236}">
                <a16:creationId xmlns:a16="http://schemas.microsoft.com/office/drawing/2014/main" id="{CC1EA8C5-BB43-CA04-7D14-A93DF1221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7155" y="2035893"/>
            <a:ext cx="1316927" cy="787804"/>
          </a:xfrm>
          <a:prstGeom prst="rect">
            <a:avLst/>
          </a:prstGeom>
        </p:spPr>
      </p:pic>
      <p:sp>
        <p:nvSpPr>
          <p:cNvPr id="63" name="Title 1">
            <a:extLst>
              <a:ext uri="{FF2B5EF4-FFF2-40B4-BE49-F238E27FC236}">
                <a16:creationId xmlns:a16="http://schemas.microsoft.com/office/drawing/2014/main" id="{7ECBD51C-CD99-51FE-925A-253EA581ED8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The new paradigm of immediate metabolic feedback</a:t>
            </a:r>
          </a:p>
        </p:txBody>
      </p:sp>
      <p:grpSp>
        <p:nvGrpSpPr>
          <p:cNvPr id="23" name="Group 22">
            <a:extLst>
              <a:ext uri="{FF2B5EF4-FFF2-40B4-BE49-F238E27FC236}">
                <a16:creationId xmlns:a16="http://schemas.microsoft.com/office/drawing/2014/main" id="{4CB2144D-9953-87F9-6BB3-02FEB05F4069}"/>
              </a:ext>
            </a:extLst>
          </p:cNvPr>
          <p:cNvGrpSpPr/>
          <p:nvPr/>
        </p:nvGrpSpPr>
        <p:grpSpPr>
          <a:xfrm>
            <a:off x="4801959" y="2944368"/>
            <a:ext cx="1424695" cy="1828800"/>
            <a:chOff x="4228309" y="2900580"/>
            <a:chExt cx="1424695" cy="1828800"/>
          </a:xfrm>
        </p:grpSpPr>
        <p:sp>
          <p:nvSpPr>
            <p:cNvPr id="4" name="Rectangle 3">
              <a:extLst>
                <a:ext uri="{FF2B5EF4-FFF2-40B4-BE49-F238E27FC236}">
                  <a16:creationId xmlns:a16="http://schemas.microsoft.com/office/drawing/2014/main" id="{2A11A816-84D8-C78D-7CDF-DF0F6C0E3584}"/>
                </a:ext>
              </a:extLst>
            </p:cNvPr>
            <p:cNvSpPr/>
            <p:nvPr/>
          </p:nvSpPr>
          <p:spPr>
            <a:xfrm>
              <a:off x="4228309" y="2900580"/>
              <a:ext cx="1371600"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21BE4D3-4486-7236-CE94-F80FF7FE3A19}"/>
                </a:ext>
              </a:extLst>
            </p:cNvPr>
            <p:cNvGrpSpPr/>
            <p:nvPr/>
          </p:nvGrpSpPr>
          <p:grpSpPr>
            <a:xfrm>
              <a:off x="4242852" y="2900580"/>
              <a:ext cx="1407923" cy="1828800"/>
              <a:chOff x="3230880" y="2059638"/>
              <a:chExt cx="1726474" cy="2303356"/>
            </a:xfrm>
          </p:grpSpPr>
          <p:cxnSp>
            <p:nvCxnSpPr>
              <p:cNvPr id="6" name="Straight Connector 5">
                <a:extLst>
                  <a:ext uri="{FF2B5EF4-FFF2-40B4-BE49-F238E27FC236}">
                    <a16:creationId xmlns:a16="http://schemas.microsoft.com/office/drawing/2014/main" id="{9B10051D-4881-F26A-CEE6-62B229E4A519}"/>
                  </a:ext>
                </a:extLst>
              </p:cNvPr>
              <p:cNvCxnSpPr/>
              <p:nvPr/>
            </p:nvCxnSpPr>
            <p:spPr>
              <a:xfrm>
                <a:off x="3326674" y="4032068"/>
                <a:ext cx="1497874" cy="0"/>
              </a:xfrm>
              <a:prstGeom prst="line">
                <a:avLst/>
              </a:prstGeom>
              <a:noFill/>
              <a:ln w="28575" cap="flat" cmpd="sng" algn="ctr">
                <a:solidFill>
                  <a:sysClr val="window" lastClr="FFFFFF">
                    <a:lumMod val="85000"/>
                  </a:sysClr>
                </a:solidFill>
                <a:prstDash val="solid"/>
                <a:miter lim="800000"/>
              </a:ln>
              <a:effectLst/>
            </p:spPr>
          </p:cxnSp>
          <p:cxnSp>
            <p:nvCxnSpPr>
              <p:cNvPr id="7" name="Straight Connector 6">
                <a:extLst>
                  <a:ext uri="{FF2B5EF4-FFF2-40B4-BE49-F238E27FC236}">
                    <a16:creationId xmlns:a16="http://schemas.microsoft.com/office/drawing/2014/main" id="{51CEC4A3-6C56-7DC2-CC3B-FAB3556E3630}"/>
                  </a:ext>
                </a:extLst>
              </p:cNvPr>
              <p:cNvCxnSpPr/>
              <p:nvPr/>
            </p:nvCxnSpPr>
            <p:spPr>
              <a:xfrm>
                <a:off x="3317965" y="3568337"/>
                <a:ext cx="1497874" cy="0"/>
              </a:xfrm>
              <a:prstGeom prst="line">
                <a:avLst/>
              </a:prstGeom>
              <a:noFill/>
              <a:ln w="28575" cap="flat" cmpd="sng" algn="ctr">
                <a:solidFill>
                  <a:sysClr val="window" lastClr="FFFFFF">
                    <a:lumMod val="85000"/>
                  </a:sysClr>
                </a:solidFill>
                <a:prstDash val="solid"/>
                <a:miter lim="800000"/>
              </a:ln>
              <a:effectLst/>
            </p:spPr>
          </p:cxnSp>
          <p:cxnSp>
            <p:nvCxnSpPr>
              <p:cNvPr id="8" name="Straight Connector 7">
                <a:extLst>
                  <a:ext uri="{FF2B5EF4-FFF2-40B4-BE49-F238E27FC236}">
                    <a16:creationId xmlns:a16="http://schemas.microsoft.com/office/drawing/2014/main" id="{A429782C-F279-C023-6B89-BAAAB5A3FE28}"/>
                  </a:ext>
                </a:extLst>
              </p:cNvPr>
              <p:cNvCxnSpPr/>
              <p:nvPr/>
            </p:nvCxnSpPr>
            <p:spPr>
              <a:xfrm>
                <a:off x="3317965" y="3128554"/>
                <a:ext cx="1497874" cy="0"/>
              </a:xfrm>
              <a:prstGeom prst="line">
                <a:avLst/>
              </a:prstGeom>
              <a:noFill/>
              <a:ln w="28575" cap="flat" cmpd="sng" algn="ctr">
                <a:solidFill>
                  <a:sysClr val="window" lastClr="FFFFFF">
                    <a:lumMod val="85000"/>
                  </a:sysClr>
                </a:solidFill>
                <a:prstDash val="solid"/>
                <a:miter lim="800000"/>
              </a:ln>
              <a:effectLst/>
            </p:spPr>
          </p:cxnSp>
          <p:cxnSp>
            <p:nvCxnSpPr>
              <p:cNvPr id="9" name="Straight Connector 8">
                <a:extLst>
                  <a:ext uri="{FF2B5EF4-FFF2-40B4-BE49-F238E27FC236}">
                    <a16:creationId xmlns:a16="http://schemas.microsoft.com/office/drawing/2014/main" id="{51D04FFC-8E33-F972-1867-1DF02922A80D}"/>
                  </a:ext>
                </a:extLst>
              </p:cNvPr>
              <p:cNvCxnSpPr/>
              <p:nvPr/>
            </p:nvCxnSpPr>
            <p:spPr>
              <a:xfrm>
                <a:off x="3317965" y="2675708"/>
                <a:ext cx="1497874" cy="0"/>
              </a:xfrm>
              <a:prstGeom prst="line">
                <a:avLst/>
              </a:prstGeom>
              <a:noFill/>
              <a:ln w="28575" cap="flat" cmpd="sng" algn="ctr">
                <a:solidFill>
                  <a:sysClr val="window" lastClr="FFFFFF">
                    <a:lumMod val="85000"/>
                  </a:sysClr>
                </a:solidFill>
                <a:prstDash val="solid"/>
                <a:miter lim="800000"/>
              </a:ln>
              <a:effectLst/>
            </p:spPr>
          </p:cxnSp>
          <p:sp>
            <p:nvSpPr>
              <p:cNvPr id="10" name="Rectangle 9">
                <a:extLst>
                  <a:ext uri="{FF2B5EF4-FFF2-40B4-BE49-F238E27FC236}">
                    <a16:creationId xmlns:a16="http://schemas.microsoft.com/office/drawing/2014/main" id="{E5097947-F1E8-A690-9D62-A10516B6A6CD}"/>
                  </a:ext>
                </a:extLst>
              </p:cNvPr>
              <p:cNvSpPr/>
              <p:nvPr/>
            </p:nvSpPr>
            <p:spPr>
              <a:xfrm>
                <a:off x="3230880" y="2072640"/>
                <a:ext cx="1672045" cy="2290354"/>
              </a:xfrm>
              <a:prstGeom prst="rect">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6347256-D97A-223A-9632-E961BA98551B}"/>
                  </a:ext>
                </a:extLst>
              </p:cNvPr>
              <p:cNvSpPr/>
              <p:nvPr/>
            </p:nvSpPr>
            <p:spPr>
              <a:xfrm>
                <a:off x="3326674" y="2428970"/>
                <a:ext cx="1497874" cy="1367967"/>
              </a:xfrm>
              <a:custGeom>
                <a:avLst/>
                <a:gdLst>
                  <a:gd name="connsiteX0" fmla="*/ 0 w 1497874"/>
                  <a:gd name="connsiteY0" fmla="*/ 1367967 h 1367967"/>
                  <a:gd name="connsiteX1" fmla="*/ 200297 w 1497874"/>
                  <a:gd name="connsiteY1" fmla="*/ 1237338 h 1367967"/>
                  <a:gd name="connsiteX2" fmla="*/ 383177 w 1497874"/>
                  <a:gd name="connsiteY2" fmla="*/ 706116 h 1367967"/>
                  <a:gd name="connsiteX3" fmla="*/ 557349 w 1497874"/>
                  <a:gd name="connsiteY3" fmla="*/ 87807 h 1367967"/>
                  <a:gd name="connsiteX4" fmla="*/ 923109 w 1497874"/>
                  <a:gd name="connsiteY4" fmla="*/ 52973 h 1367967"/>
                  <a:gd name="connsiteX5" fmla="*/ 1497874 w 1497874"/>
                  <a:gd name="connsiteY5" fmla="*/ 549361 h 136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874" h="1367967">
                    <a:moveTo>
                      <a:pt x="0" y="1367967"/>
                    </a:moveTo>
                    <a:cubicBezTo>
                      <a:pt x="68217" y="1357806"/>
                      <a:pt x="136434" y="1347646"/>
                      <a:pt x="200297" y="1237338"/>
                    </a:cubicBezTo>
                    <a:cubicBezTo>
                      <a:pt x="264160" y="1127030"/>
                      <a:pt x="323668" y="897704"/>
                      <a:pt x="383177" y="706116"/>
                    </a:cubicBezTo>
                    <a:cubicBezTo>
                      <a:pt x="442686" y="514528"/>
                      <a:pt x="467360" y="196664"/>
                      <a:pt x="557349" y="87807"/>
                    </a:cubicBezTo>
                    <a:cubicBezTo>
                      <a:pt x="647338" y="-21050"/>
                      <a:pt x="766355" y="-23953"/>
                      <a:pt x="923109" y="52973"/>
                    </a:cubicBezTo>
                    <a:cubicBezTo>
                      <a:pt x="1079863" y="129899"/>
                      <a:pt x="1288868" y="339630"/>
                      <a:pt x="1497874" y="549361"/>
                    </a:cubicBezTo>
                  </a:path>
                </a:pathLst>
              </a:custGeom>
              <a:noFill/>
              <a:ln w="28575" cap="flat" cmpd="sng" algn="ctr">
                <a:solidFill>
                  <a:srgbClr val="FF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E7E1545-ECD5-6B6D-727F-95C00027CEC7}"/>
                  </a:ext>
                </a:extLst>
              </p:cNvPr>
              <p:cNvSpPr txBox="1"/>
              <p:nvPr/>
            </p:nvSpPr>
            <p:spPr>
              <a:xfrm>
                <a:off x="3326674" y="2059638"/>
                <a:ext cx="1630680" cy="4039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Blood Sugar</a:t>
                </a:r>
              </a:p>
            </p:txBody>
          </p:sp>
        </p:grpSp>
        <p:sp>
          <p:nvSpPr>
            <p:cNvPr id="13" name="Rectangle 12">
              <a:extLst>
                <a:ext uri="{FF2B5EF4-FFF2-40B4-BE49-F238E27FC236}">
                  <a16:creationId xmlns:a16="http://schemas.microsoft.com/office/drawing/2014/main" id="{7EE46132-3BFD-22F5-A802-C8CB5699E108}"/>
                </a:ext>
              </a:extLst>
            </p:cNvPr>
            <p:cNvSpPr/>
            <p:nvPr/>
          </p:nvSpPr>
          <p:spPr>
            <a:xfrm>
              <a:off x="4242852" y="2900580"/>
              <a:ext cx="1371600"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F924388-18DA-10F9-6D1B-4C36D2C3EF2D}"/>
                </a:ext>
              </a:extLst>
            </p:cNvPr>
            <p:cNvGrpSpPr/>
            <p:nvPr/>
          </p:nvGrpSpPr>
          <p:grpSpPr>
            <a:xfrm>
              <a:off x="4244224" y="2900580"/>
              <a:ext cx="1408780" cy="1828800"/>
              <a:chOff x="8114306" y="1961275"/>
              <a:chExt cx="1726474" cy="2303356"/>
            </a:xfrm>
          </p:grpSpPr>
          <p:grpSp>
            <p:nvGrpSpPr>
              <p:cNvPr id="15" name="Group 14">
                <a:extLst>
                  <a:ext uri="{FF2B5EF4-FFF2-40B4-BE49-F238E27FC236}">
                    <a16:creationId xmlns:a16="http://schemas.microsoft.com/office/drawing/2014/main" id="{AB5DF60D-B073-12E7-DF7C-30B2970FE735}"/>
                  </a:ext>
                </a:extLst>
              </p:cNvPr>
              <p:cNvGrpSpPr/>
              <p:nvPr/>
            </p:nvGrpSpPr>
            <p:grpSpPr>
              <a:xfrm>
                <a:off x="8114306" y="1961275"/>
                <a:ext cx="1726474" cy="2303356"/>
                <a:chOff x="3230880" y="2059638"/>
                <a:chExt cx="1726474" cy="2303356"/>
              </a:xfrm>
            </p:grpSpPr>
            <p:cxnSp>
              <p:nvCxnSpPr>
                <p:cNvPr id="17" name="Straight Connector 16">
                  <a:extLst>
                    <a:ext uri="{FF2B5EF4-FFF2-40B4-BE49-F238E27FC236}">
                      <a16:creationId xmlns:a16="http://schemas.microsoft.com/office/drawing/2014/main" id="{E498C629-3523-C4B2-3C98-74BCE85EE008}"/>
                    </a:ext>
                  </a:extLst>
                </p:cNvPr>
                <p:cNvCxnSpPr/>
                <p:nvPr/>
              </p:nvCxnSpPr>
              <p:spPr>
                <a:xfrm>
                  <a:off x="3326674" y="4032068"/>
                  <a:ext cx="1497874" cy="0"/>
                </a:xfrm>
                <a:prstGeom prst="line">
                  <a:avLst/>
                </a:prstGeom>
                <a:noFill/>
                <a:ln w="28575" cap="flat" cmpd="sng" algn="ctr">
                  <a:solidFill>
                    <a:sysClr val="window" lastClr="FFFFFF">
                      <a:lumMod val="85000"/>
                    </a:sysClr>
                  </a:solidFill>
                  <a:prstDash val="solid"/>
                  <a:miter lim="800000"/>
                </a:ln>
                <a:effectLst/>
              </p:spPr>
            </p:cxnSp>
            <p:cxnSp>
              <p:nvCxnSpPr>
                <p:cNvPr id="18" name="Straight Connector 17">
                  <a:extLst>
                    <a:ext uri="{FF2B5EF4-FFF2-40B4-BE49-F238E27FC236}">
                      <a16:creationId xmlns:a16="http://schemas.microsoft.com/office/drawing/2014/main" id="{C96FE955-7E5F-469E-38F5-B46FD218483C}"/>
                    </a:ext>
                  </a:extLst>
                </p:cNvPr>
                <p:cNvCxnSpPr/>
                <p:nvPr/>
              </p:nvCxnSpPr>
              <p:spPr>
                <a:xfrm>
                  <a:off x="3317965" y="3568337"/>
                  <a:ext cx="1497874" cy="0"/>
                </a:xfrm>
                <a:prstGeom prst="line">
                  <a:avLst/>
                </a:prstGeom>
                <a:noFill/>
                <a:ln w="28575" cap="flat" cmpd="sng" algn="ctr">
                  <a:solidFill>
                    <a:sysClr val="window" lastClr="FFFFFF">
                      <a:lumMod val="85000"/>
                    </a:sysClr>
                  </a:solidFill>
                  <a:prstDash val="solid"/>
                  <a:miter lim="800000"/>
                </a:ln>
                <a:effectLst/>
              </p:spPr>
            </p:cxnSp>
            <p:cxnSp>
              <p:nvCxnSpPr>
                <p:cNvPr id="19" name="Straight Connector 18">
                  <a:extLst>
                    <a:ext uri="{FF2B5EF4-FFF2-40B4-BE49-F238E27FC236}">
                      <a16:creationId xmlns:a16="http://schemas.microsoft.com/office/drawing/2014/main" id="{70FE6475-C2FC-E0D1-F966-400164779127}"/>
                    </a:ext>
                  </a:extLst>
                </p:cNvPr>
                <p:cNvCxnSpPr/>
                <p:nvPr/>
              </p:nvCxnSpPr>
              <p:spPr>
                <a:xfrm>
                  <a:off x="3317965" y="3128554"/>
                  <a:ext cx="1497874" cy="0"/>
                </a:xfrm>
                <a:prstGeom prst="line">
                  <a:avLst/>
                </a:prstGeom>
                <a:noFill/>
                <a:ln w="28575" cap="flat" cmpd="sng" algn="ctr">
                  <a:solidFill>
                    <a:sysClr val="window" lastClr="FFFFFF">
                      <a:lumMod val="85000"/>
                    </a:sysClr>
                  </a:solidFill>
                  <a:prstDash val="solid"/>
                  <a:miter lim="800000"/>
                </a:ln>
                <a:effectLst/>
              </p:spPr>
            </p:cxnSp>
            <p:cxnSp>
              <p:nvCxnSpPr>
                <p:cNvPr id="20" name="Straight Connector 19">
                  <a:extLst>
                    <a:ext uri="{FF2B5EF4-FFF2-40B4-BE49-F238E27FC236}">
                      <a16:creationId xmlns:a16="http://schemas.microsoft.com/office/drawing/2014/main" id="{3504D4C6-8442-1EE7-DBF5-B39A13B2E2D7}"/>
                    </a:ext>
                  </a:extLst>
                </p:cNvPr>
                <p:cNvCxnSpPr/>
                <p:nvPr/>
              </p:nvCxnSpPr>
              <p:spPr>
                <a:xfrm>
                  <a:off x="3317965" y="2675708"/>
                  <a:ext cx="1497874" cy="0"/>
                </a:xfrm>
                <a:prstGeom prst="line">
                  <a:avLst/>
                </a:prstGeom>
                <a:noFill/>
                <a:ln w="28575" cap="flat" cmpd="sng" algn="ctr">
                  <a:solidFill>
                    <a:sysClr val="window" lastClr="FFFFFF">
                      <a:lumMod val="85000"/>
                    </a:sysClr>
                  </a:solidFill>
                  <a:prstDash val="solid"/>
                  <a:miter lim="800000"/>
                </a:ln>
                <a:effectLst/>
              </p:spPr>
            </p:cxnSp>
            <p:sp>
              <p:nvSpPr>
                <p:cNvPr id="21" name="Rectangle 20">
                  <a:extLst>
                    <a:ext uri="{FF2B5EF4-FFF2-40B4-BE49-F238E27FC236}">
                      <a16:creationId xmlns:a16="http://schemas.microsoft.com/office/drawing/2014/main" id="{7C8C1E47-E1C9-7929-6274-47DAAAB685EB}"/>
                    </a:ext>
                  </a:extLst>
                </p:cNvPr>
                <p:cNvSpPr/>
                <p:nvPr/>
              </p:nvSpPr>
              <p:spPr>
                <a:xfrm>
                  <a:off x="3230880" y="2072640"/>
                  <a:ext cx="1672045" cy="2290354"/>
                </a:xfrm>
                <a:prstGeom prst="rect">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025AB55-B1B6-2E40-131B-932381BA924D}"/>
                    </a:ext>
                  </a:extLst>
                </p:cNvPr>
                <p:cNvSpPr txBox="1"/>
                <p:nvPr/>
              </p:nvSpPr>
              <p:spPr>
                <a:xfrm>
                  <a:off x="3326674" y="2059638"/>
                  <a:ext cx="1630680" cy="38764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Blood Sugar</a:t>
                  </a:r>
                </a:p>
              </p:txBody>
            </p:sp>
          </p:grpSp>
          <p:sp>
            <p:nvSpPr>
              <p:cNvPr id="16" name="Freeform: Shape 15">
                <a:extLst>
                  <a:ext uri="{FF2B5EF4-FFF2-40B4-BE49-F238E27FC236}">
                    <a16:creationId xmlns:a16="http://schemas.microsoft.com/office/drawing/2014/main" id="{A81E6EBD-C3B5-AA87-A209-9D65450C7560}"/>
                  </a:ext>
                </a:extLst>
              </p:cNvPr>
              <p:cNvSpPr/>
              <p:nvPr/>
            </p:nvSpPr>
            <p:spPr>
              <a:xfrm>
                <a:off x="8229600" y="3806098"/>
                <a:ext cx="1490870" cy="80102"/>
              </a:xfrm>
              <a:custGeom>
                <a:avLst/>
                <a:gdLst>
                  <a:gd name="connsiteX0" fmla="*/ 0 w 1490870"/>
                  <a:gd name="connsiteY0" fmla="*/ 50285 h 80102"/>
                  <a:gd name="connsiteX1" fmla="*/ 546652 w 1490870"/>
                  <a:gd name="connsiteY1" fmla="*/ 589 h 80102"/>
                  <a:gd name="connsiteX2" fmla="*/ 1490870 w 1490870"/>
                  <a:gd name="connsiteY2" fmla="*/ 80102 h 80102"/>
                </a:gdLst>
                <a:ahLst/>
                <a:cxnLst>
                  <a:cxn ang="0">
                    <a:pos x="connsiteX0" y="connsiteY0"/>
                  </a:cxn>
                  <a:cxn ang="0">
                    <a:pos x="connsiteX1" y="connsiteY1"/>
                  </a:cxn>
                  <a:cxn ang="0">
                    <a:pos x="connsiteX2" y="connsiteY2"/>
                  </a:cxn>
                </a:cxnLst>
                <a:rect l="l" t="t" r="r" b="b"/>
                <a:pathLst>
                  <a:path w="1490870" h="80102">
                    <a:moveTo>
                      <a:pt x="0" y="50285"/>
                    </a:moveTo>
                    <a:cubicBezTo>
                      <a:pt x="149087" y="22952"/>
                      <a:pt x="298174" y="-4381"/>
                      <a:pt x="546652" y="589"/>
                    </a:cubicBezTo>
                    <a:cubicBezTo>
                      <a:pt x="795130" y="5558"/>
                      <a:pt x="1143000" y="42830"/>
                      <a:pt x="1490870" y="80102"/>
                    </a:cubicBezTo>
                  </a:path>
                </a:pathLst>
              </a:custGeom>
              <a:noFill/>
              <a:ln w="28575" cap="flat" cmpd="sng" algn="ctr">
                <a:solidFill>
                  <a:srgbClr val="00B05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5" name="Arrow: Right 24">
            <a:extLst>
              <a:ext uri="{FF2B5EF4-FFF2-40B4-BE49-F238E27FC236}">
                <a16:creationId xmlns:a16="http://schemas.microsoft.com/office/drawing/2014/main" id="{ED20A891-D5BE-2D84-6F21-057C90F00A19}"/>
              </a:ext>
            </a:extLst>
          </p:cNvPr>
          <p:cNvSpPr/>
          <p:nvPr/>
        </p:nvSpPr>
        <p:spPr>
          <a:xfrm rot="19243825">
            <a:off x="6402808" y="2817527"/>
            <a:ext cx="1418489" cy="38693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Tree>
    <p:extLst>
      <p:ext uri="{BB962C8B-B14F-4D97-AF65-F5344CB8AC3E}">
        <p14:creationId xmlns:p14="http://schemas.microsoft.com/office/powerpoint/2010/main" val="136450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21F2E3D-D413-4345-64DE-99920688B452}"/>
              </a:ext>
            </a:extLst>
          </p:cNvPr>
          <p:cNvPicPr>
            <a:picLocks noChangeAspect="1"/>
          </p:cNvPicPr>
          <p:nvPr/>
        </p:nvPicPr>
        <p:blipFill>
          <a:blip r:embed="rId3"/>
          <a:stretch>
            <a:fillRect/>
          </a:stretch>
        </p:blipFill>
        <p:spPr>
          <a:xfrm>
            <a:off x="3498425" y="3159635"/>
            <a:ext cx="678477" cy="576430"/>
          </a:xfrm>
          <a:prstGeom prst="rect">
            <a:avLst/>
          </a:prstGeom>
        </p:spPr>
      </p:pic>
      <p:grpSp>
        <p:nvGrpSpPr>
          <p:cNvPr id="24" name="Group 23">
            <a:extLst>
              <a:ext uri="{FF2B5EF4-FFF2-40B4-BE49-F238E27FC236}">
                <a16:creationId xmlns:a16="http://schemas.microsoft.com/office/drawing/2014/main" id="{9AAA9A77-1F68-9673-215E-A7F411E3C521}"/>
              </a:ext>
            </a:extLst>
          </p:cNvPr>
          <p:cNvGrpSpPr/>
          <p:nvPr/>
        </p:nvGrpSpPr>
        <p:grpSpPr>
          <a:xfrm>
            <a:off x="4801959" y="2944368"/>
            <a:ext cx="1422466" cy="1828800"/>
            <a:chOff x="4765637" y="2919430"/>
            <a:chExt cx="1422466" cy="1828800"/>
          </a:xfrm>
        </p:grpSpPr>
        <p:sp>
          <p:nvSpPr>
            <p:cNvPr id="39" name="Rectangle 38">
              <a:extLst>
                <a:ext uri="{FF2B5EF4-FFF2-40B4-BE49-F238E27FC236}">
                  <a16:creationId xmlns:a16="http://schemas.microsoft.com/office/drawing/2014/main" id="{44D64652-1E09-714F-1FE2-47F7E94C412A}"/>
                </a:ext>
              </a:extLst>
            </p:cNvPr>
            <p:cNvSpPr/>
            <p:nvPr/>
          </p:nvSpPr>
          <p:spPr>
            <a:xfrm>
              <a:off x="4765637" y="2919430"/>
              <a:ext cx="1371600" cy="18288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A1A4289A-98B1-B605-6565-79391D245BA2}"/>
                </a:ext>
              </a:extLst>
            </p:cNvPr>
            <p:cNvGrpSpPr/>
            <p:nvPr/>
          </p:nvGrpSpPr>
          <p:grpSpPr>
            <a:xfrm>
              <a:off x="4780180" y="2919430"/>
              <a:ext cx="1407923" cy="1828800"/>
              <a:chOff x="3230880" y="2059638"/>
              <a:chExt cx="1726474" cy="2303356"/>
            </a:xfrm>
          </p:grpSpPr>
          <p:cxnSp>
            <p:nvCxnSpPr>
              <p:cNvPr id="41" name="Straight Connector 40">
                <a:extLst>
                  <a:ext uri="{FF2B5EF4-FFF2-40B4-BE49-F238E27FC236}">
                    <a16:creationId xmlns:a16="http://schemas.microsoft.com/office/drawing/2014/main" id="{BB9FC213-E61C-7FE4-2F9B-D9A5D780DC52}"/>
                  </a:ext>
                </a:extLst>
              </p:cNvPr>
              <p:cNvCxnSpPr/>
              <p:nvPr/>
            </p:nvCxnSpPr>
            <p:spPr>
              <a:xfrm>
                <a:off x="3326674" y="4032068"/>
                <a:ext cx="1497874" cy="0"/>
              </a:xfrm>
              <a:prstGeom prst="line">
                <a:avLst/>
              </a:prstGeom>
              <a:noFill/>
              <a:ln w="28575" cap="flat" cmpd="sng" algn="ctr">
                <a:solidFill>
                  <a:sysClr val="window" lastClr="FFFFFF">
                    <a:lumMod val="85000"/>
                  </a:sysClr>
                </a:solidFill>
                <a:prstDash val="solid"/>
                <a:miter lim="800000"/>
              </a:ln>
              <a:effectLst/>
            </p:spPr>
          </p:cxnSp>
          <p:cxnSp>
            <p:nvCxnSpPr>
              <p:cNvPr id="42" name="Straight Connector 41">
                <a:extLst>
                  <a:ext uri="{FF2B5EF4-FFF2-40B4-BE49-F238E27FC236}">
                    <a16:creationId xmlns:a16="http://schemas.microsoft.com/office/drawing/2014/main" id="{C9F12F06-97E1-4753-75DE-147A65C42117}"/>
                  </a:ext>
                </a:extLst>
              </p:cNvPr>
              <p:cNvCxnSpPr/>
              <p:nvPr/>
            </p:nvCxnSpPr>
            <p:spPr>
              <a:xfrm>
                <a:off x="3317965" y="3568337"/>
                <a:ext cx="1497874" cy="0"/>
              </a:xfrm>
              <a:prstGeom prst="line">
                <a:avLst/>
              </a:prstGeom>
              <a:noFill/>
              <a:ln w="28575" cap="flat" cmpd="sng" algn="ctr">
                <a:solidFill>
                  <a:sysClr val="window" lastClr="FFFFFF">
                    <a:lumMod val="85000"/>
                  </a:sysClr>
                </a:solidFill>
                <a:prstDash val="solid"/>
                <a:miter lim="800000"/>
              </a:ln>
              <a:effectLst/>
            </p:spPr>
          </p:cxnSp>
          <p:cxnSp>
            <p:nvCxnSpPr>
              <p:cNvPr id="43" name="Straight Connector 42">
                <a:extLst>
                  <a:ext uri="{FF2B5EF4-FFF2-40B4-BE49-F238E27FC236}">
                    <a16:creationId xmlns:a16="http://schemas.microsoft.com/office/drawing/2014/main" id="{9B768237-DD27-15A1-C5C6-E867E01DB429}"/>
                  </a:ext>
                </a:extLst>
              </p:cNvPr>
              <p:cNvCxnSpPr/>
              <p:nvPr/>
            </p:nvCxnSpPr>
            <p:spPr>
              <a:xfrm>
                <a:off x="3317965" y="3128554"/>
                <a:ext cx="1497874" cy="0"/>
              </a:xfrm>
              <a:prstGeom prst="line">
                <a:avLst/>
              </a:prstGeom>
              <a:noFill/>
              <a:ln w="28575" cap="flat" cmpd="sng" algn="ctr">
                <a:solidFill>
                  <a:sysClr val="window" lastClr="FFFFFF">
                    <a:lumMod val="85000"/>
                  </a:sysClr>
                </a:solidFill>
                <a:prstDash val="solid"/>
                <a:miter lim="800000"/>
              </a:ln>
              <a:effectLst/>
            </p:spPr>
          </p:cxnSp>
          <p:cxnSp>
            <p:nvCxnSpPr>
              <p:cNvPr id="44" name="Straight Connector 43">
                <a:extLst>
                  <a:ext uri="{FF2B5EF4-FFF2-40B4-BE49-F238E27FC236}">
                    <a16:creationId xmlns:a16="http://schemas.microsoft.com/office/drawing/2014/main" id="{563A0F8B-475D-1919-C8F5-3687F67DB78A}"/>
                  </a:ext>
                </a:extLst>
              </p:cNvPr>
              <p:cNvCxnSpPr/>
              <p:nvPr/>
            </p:nvCxnSpPr>
            <p:spPr>
              <a:xfrm>
                <a:off x="3317965" y="2675708"/>
                <a:ext cx="1497874" cy="0"/>
              </a:xfrm>
              <a:prstGeom prst="line">
                <a:avLst/>
              </a:prstGeom>
              <a:noFill/>
              <a:ln w="28575" cap="flat" cmpd="sng" algn="ctr">
                <a:solidFill>
                  <a:sysClr val="window" lastClr="FFFFFF">
                    <a:lumMod val="85000"/>
                  </a:sysClr>
                </a:solidFill>
                <a:prstDash val="solid"/>
                <a:miter lim="800000"/>
              </a:ln>
              <a:effectLst/>
            </p:spPr>
          </p:cxnSp>
          <p:sp>
            <p:nvSpPr>
              <p:cNvPr id="45" name="Rectangle 44">
                <a:extLst>
                  <a:ext uri="{FF2B5EF4-FFF2-40B4-BE49-F238E27FC236}">
                    <a16:creationId xmlns:a16="http://schemas.microsoft.com/office/drawing/2014/main" id="{11A742A2-0EB1-2A07-6A7A-400ECB8F5000}"/>
                  </a:ext>
                </a:extLst>
              </p:cNvPr>
              <p:cNvSpPr/>
              <p:nvPr/>
            </p:nvSpPr>
            <p:spPr>
              <a:xfrm>
                <a:off x="3230880" y="2072640"/>
                <a:ext cx="1672045" cy="2290354"/>
              </a:xfrm>
              <a:prstGeom prst="rect">
                <a:avLst/>
              </a:prstGeom>
              <a:no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3511BCC7-4747-6A26-8797-ACEE923A6BA9}"/>
                  </a:ext>
                </a:extLst>
              </p:cNvPr>
              <p:cNvSpPr/>
              <p:nvPr/>
            </p:nvSpPr>
            <p:spPr>
              <a:xfrm>
                <a:off x="3326674" y="2428970"/>
                <a:ext cx="1497874" cy="1367967"/>
              </a:xfrm>
              <a:custGeom>
                <a:avLst/>
                <a:gdLst>
                  <a:gd name="connsiteX0" fmla="*/ 0 w 1497874"/>
                  <a:gd name="connsiteY0" fmla="*/ 1367967 h 1367967"/>
                  <a:gd name="connsiteX1" fmla="*/ 200297 w 1497874"/>
                  <a:gd name="connsiteY1" fmla="*/ 1237338 h 1367967"/>
                  <a:gd name="connsiteX2" fmla="*/ 383177 w 1497874"/>
                  <a:gd name="connsiteY2" fmla="*/ 706116 h 1367967"/>
                  <a:gd name="connsiteX3" fmla="*/ 557349 w 1497874"/>
                  <a:gd name="connsiteY3" fmla="*/ 87807 h 1367967"/>
                  <a:gd name="connsiteX4" fmla="*/ 923109 w 1497874"/>
                  <a:gd name="connsiteY4" fmla="*/ 52973 h 1367967"/>
                  <a:gd name="connsiteX5" fmla="*/ 1497874 w 1497874"/>
                  <a:gd name="connsiteY5" fmla="*/ 549361 h 136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874" h="1367967">
                    <a:moveTo>
                      <a:pt x="0" y="1367967"/>
                    </a:moveTo>
                    <a:cubicBezTo>
                      <a:pt x="68217" y="1357806"/>
                      <a:pt x="136434" y="1347646"/>
                      <a:pt x="200297" y="1237338"/>
                    </a:cubicBezTo>
                    <a:cubicBezTo>
                      <a:pt x="264160" y="1127030"/>
                      <a:pt x="323668" y="897704"/>
                      <a:pt x="383177" y="706116"/>
                    </a:cubicBezTo>
                    <a:cubicBezTo>
                      <a:pt x="442686" y="514528"/>
                      <a:pt x="467360" y="196664"/>
                      <a:pt x="557349" y="87807"/>
                    </a:cubicBezTo>
                    <a:cubicBezTo>
                      <a:pt x="647338" y="-21050"/>
                      <a:pt x="766355" y="-23953"/>
                      <a:pt x="923109" y="52973"/>
                    </a:cubicBezTo>
                    <a:cubicBezTo>
                      <a:pt x="1079863" y="129899"/>
                      <a:pt x="1288868" y="339630"/>
                      <a:pt x="1497874" y="549361"/>
                    </a:cubicBezTo>
                  </a:path>
                </a:pathLst>
              </a:custGeom>
              <a:noFill/>
              <a:ln w="28575" cap="flat" cmpd="sng" algn="ctr">
                <a:solidFill>
                  <a:srgbClr val="FF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7657151A-DF50-37DB-3183-CE4AEAAC0A60}"/>
                  </a:ext>
                </a:extLst>
              </p:cNvPr>
              <p:cNvSpPr txBox="1"/>
              <p:nvPr/>
            </p:nvSpPr>
            <p:spPr>
              <a:xfrm>
                <a:off x="3326674" y="2059638"/>
                <a:ext cx="1630680" cy="4039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Blood Sugar</a:t>
                </a:r>
              </a:p>
            </p:txBody>
          </p:sp>
        </p:grpSp>
      </p:grpSp>
      <p:pic>
        <p:nvPicPr>
          <p:cNvPr id="48" name="Picture 47" descr="Pizza">
            <a:extLst>
              <a:ext uri="{FF2B5EF4-FFF2-40B4-BE49-F238E27FC236}">
                <a16:creationId xmlns:a16="http://schemas.microsoft.com/office/drawing/2014/main" id="{55EDDA71-7897-9C6F-F8A3-BE84D36FF022}"/>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36867" t="-3171" r="-3615" b="3171"/>
          <a:stretch/>
        </p:blipFill>
        <p:spPr>
          <a:xfrm>
            <a:off x="1093677" y="2151458"/>
            <a:ext cx="1015782" cy="1015782"/>
          </a:xfrm>
          <a:prstGeom prst="rect">
            <a:avLst/>
          </a:prstGeom>
        </p:spPr>
      </p:pic>
      <p:sp>
        <p:nvSpPr>
          <p:cNvPr id="49" name="Arrow: Right 48">
            <a:extLst>
              <a:ext uri="{FF2B5EF4-FFF2-40B4-BE49-F238E27FC236}">
                <a16:creationId xmlns:a16="http://schemas.microsoft.com/office/drawing/2014/main" id="{35326E9E-50B1-0710-96CF-D9AEF99304F3}"/>
              </a:ext>
            </a:extLst>
          </p:cNvPr>
          <p:cNvSpPr/>
          <p:nvPr/>
        </p:nvSpPr>
        <p:spPr>
          <a:xfrm>
            <a:off x="3243878" y="3823800"/>
            <a:ext cx="1227391" cy="80181"/>
          </a:xfrm>
          <a:prstGeom prst="rightArrow">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50" name="&quot;Not Allowed&quot; Symbol 49">
            <a:extLst>
              <a:ext uri="{FF2B5EF4-FFF2-40B4-BE49-F238E27FC236}">
                <a16:creationId xmlns:a16="http://schemas.microsoft.com/office/drawing/2014/main" id="{B1F3E02F-0122-15F4-98AE-C23CC185CB32}"/>
              </a:ext>
            </a:extLst>
          </p:cNvPr>
          <p:cNvSpPr/>
          <p:nvPr/>
        </p:nvSpPr>
        <p:spPr>
          <a:xfrm>
            <a:off x="8126328" y="4896827"/>
            <a:ext cx="729465" cy="73974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Arrow: Right 50">
            <a:extLst>
              <a:ext uri="{FF2B5EF4-FFF2-40B4-BE49-F238E27FC236}">
                <a16:creationId xmlns:a16="http://schemas.microsoft.com/office/drawing/2014/main" id="{B09FEE1B-3EC6-0569-7845-B8F4434B57D1}"/>
              </a:ext>
            </a:extLst>
          </p:cNvPr>
          <p:cNvSpPr/>
          <p:nvPr/>
        </p:nvSpPr>
        <p:spPr>
          <a:xfrm rot="2372837">
            <a:off x="6420175" y="4317003"/>
            <a:ext cx="1418489" cy="33696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Pizza">
            <a:extLst>
              <a:ext uri="{FF2B5EF4-FFF2-40B4-BE49-F238E27FC236}">
                <a16:creationId xmlns:a16="http://schemas.microsoft.com/office/drawing/2014/main" id="{24D04AEA-041B-1F45-9A5F-1A13534584B4}"/>
              </a:ext>
            </a:extLst>
          </p:cNvPr>
          <p:cNvPicPr>
            <a:picLocks noChangeAspect="1"/>
          </p:cNvPicPr>
          <p:nvPr/>
        </p:nvPicPr>
        <p:blipFill rotWithShape="1">
          <a:blip r:embed="rId4">
            <a:extLst>
              <a:ext uri="{28A0092B-C50C-407E-A947-70E740481C1C}">
                <a14:useLocalDpi xmlns:a14="http://schemas.microsoft.com/office/drawing/2010/main" val="0"/>
              </a:ext>
            </a:extLst>
          </a:blip>
          <a:srcRect l="36867" t="-3171" r="-3615" b="3171"/>
          <a:stretch/>
        </p:blipFill>
        <p:spPr>
          <a:xfrm>
            <a:off x="8974440" y="4758806"/>
            <a:ext cx="1015782" cy="1015782"/>
          </a:xfrm>
          <a:prstGeom prst="rect">
            <a:avLst/>
          </a:prstGeom>
        </p:spPr>
      </p:pic>
      <p:pic>
        <p:nvPicPr>
          <p:cNvPr id="55" name="Picture 2" descr="Amazon.com: Cheerios, Breakfast Cereal with Whole Grain Oats, Gluten Free,  20 oz">
            <a:extLst>
              <a:ext uri="{FF2B5EF4-FFF2-40B4-BE49-F238E27FC236}">
                <a16:creationId xmlns:a16="http://schemas.microsoft.com/office/drawing/2014/main" id="{20578A89-83D1-483C-A909-B19CC42B79FA}"/>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backgroundRemoval t="8800" b="94467" l="10000" r="90000">
                        <a14:foregroundMark x1="72867" y1="85200" x2="22533" y2="94533"/>
                        <a14:foregroundMark x1="68200" y1="8800" x2="27200" y2="8800"/>
                        <a14:foregroundMark x1="73800" y1="9733" x2="79400" y2="8800"/>
                        <a14:foregroundMark x1="27200" y1="16200" x2="72867" y2="13267"/>
                        <a14:foregroundMark x1="72867" y1="13267" x2="75667" y2="8800"/>
                        <a14:foregroundMark x1="34667" y1="15267" x2="21600" y2="8800"/>
                        <a14:foregroundMark x1="33733" y1="12533" x2="25333" y2="12533"/>
                      </a14:backgroundRemoval>
                    </a14:imgEffect>
                  </a14:imgLayer>
                </a14:imgProps>
              </a:ext>
              <a:ext uri="{28A0092B-C50C-407E-A947-70E740481C1C}">
                <a14:useLocalDpi xmlns:a14="http://schemas.microsoft.com/office/drawing/2010/main" val="0"/>
              </a:ext>
            </a:extLst>
          </a:blip>
          <a:srcRect/>
          <a:stretch>
            <a:fillRect/>
          </a:stretch>
        </p:blipFill>
        <p:spPr bwMode="auto">
          <a:xfrm>
            <a:off x="1601568" y="4373108"/>
            <a:ext cx="1102261" cy="110226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Red Globe Grapes, 3 lbs. - BJs WholeSale Club">
            <a:extLst>
              <a:ext uri="{FF2B5EF4-FFF2-40B4-BE49-F238E27FC236}">
                <a16:creationId xmlns:a16="http://schemas.microsoft.com/office/drawing/2014/main" id="{B734A205-7508-493F-15AE-EFDB4290CBB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8281" y="4621844"/>
            <a:ext cx="1171919" cy="117191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Amazon.com: Cheerios, Breakfast Cereal with Whole Grain Oats, Gluten Free,  20 oz">
            <a:extLst>
              <a:ext uri="{FF2B5EF4-FFF2-40B4-BE49-F238E27FC236}">
                <a16:creationId xmlns:a16="http://schemas.microsoft.com/office/drawing/2014/main" id="{5AED945A-3328-C3EE-92A4-198DA08405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00" b="94467" l="10000" r="90000">
                        <a14:foregroundMark x1="72867" y1="85200" x2="22533" y2="94533"/>
                        <a14:foregroundMark x1="68200" y1="8800" x2="27200" y2="8800"/>
                        <a14:foregroundMark x1="73800" y1="9733" x2="79400" y2="8800"/>
                        <a14:foregroundMark x1="27200" y1="16200" x2="72867" y2="13267"/>
                        <a14:foregroundMark x1="72867" y1="13267" x2="75667" y2="8800"/>
                        <a14:foregroundMark x1="34667" y1="15267" x2="21600" y2="8800"/>
                        <a14:foregroundMark x1="33733" y1="12533" x2="25333" y2="12533"/>
                      </a14:backgroundRemoval>
                    </a14:imgEffect>
                  </a14:imgLayer>
                </a14:imgProps>
              </a:ext>
              <a:ext uri="{28A0092B-C50C-407E-A947-70E740481C1C}">
                <a14:useLocalDpi xmlns:a14="http://schemas.microsoft.com/office/drawing/2010/main" val="0"/>
              </a:ext>
            </a:extLst>
          </a:blip>
          <a:srcRect/>
          <a:stretch>
            <a:fillRect/>
          </a:stretch>
        </p:blipFill>
        <p:spPr bwMode="auto">
          <a:xfrm>
            <a:off x="9908655" y="4691502"/>
            <a:ext cx="1102261" cy="110226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Red Globe Grapes, 3 lbs. - BJs WholeSale Club">
            <a:extLst>
              <a:ext uri="{FF2B5EF4-FFF2-40B4-BE49-F238E27FC236}">
                <a16:creationId xmlns:a16="http://schemas.microsoft.com/office/drawing/2014/main" id="{7F393DCA-9A51-16C9-6C84-85A769AA62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4437" y="4691502"/>
            <a:ext cx="1171919" cy="1171919"/>
          </a:xfrm>
          <a:prstGeom prst="rect">
            <a:avLst/>
          </a:prstGeom>
          <a:noFill/>
          <a:extLst>
            <a:ext uri="{909E8E84-426E-40DD-AFC4-6F175D3DCCD1}">
              <a14:hiddenFill xmlns:a14="http://schemas.microsoft.com/office/drawing/2010/main">
                <a:solidFill>
                  <a:srgbClr val="FFFFFF"/>
                </a:solidFill>
              </a14:hiddenFill>
            </a:ext>
          </a:extLst>
        </p:spPr>
      </p:pic>
      <p:sp>
        <p:nvSpPr>
          <p:cNvPr id="63" name="Title 1">
            <a:extLst>
              <a:ext uri="{FF2B5EF4-FFF2-40B4-BE49-F238E27FC236}">
                <a16:creationId xmlns:a16="http://schemas.microsoft.com/office/drawing/2014/main" id="{7ECBD51C-CD99-51FE-925A-253EA581ED8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The new paradigm of immediate metabolic feedback</a:t>
            </a:r>
          </a:p>
        </p:txBody>
      </p:sp>
      <p:pic>
        <p:nvPicPr>
          <p:cNvPr id="2" name="Picture 1" descr="A plate of food&#10;&#10;Description automatically generated with medium confidence">
            <a:extLst>
              <a:ext uri="{FF2B5EF4-FFF2-40B4-BE49-F238E27FC236}">
                <a16:creationId xmlns:a16="http://schemas.microsoft.com/office/drawing/2014/main" id="{B0A8E86C-A1AE-8ABC-E062-329B06C6F2B2}"/>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510621" y="3408572"/>
            <a:ext cx="1316927" cy="787804"/>
          </a:xfrm>
          <a:prstGeom prst="rect">
            <a:avLst/>
          </a:prstGeom>
        </p:spPr>
      </p:pic>
      <p:pic>
        <p:nvPicPr>
          <p:cNvPr id="3" name="Picture 2" descr="Four mackerel fish on a barbecue grill">
            <a:extLst>
              <a:ext uri="{FF2B5EF4-FFF2-40B4-BE49-F238E27FC236}">
                <a16:creationId xmlns:a16="http://schemas.microsoft.com/office/drawing/2014/main" id="{38E20581-1888-A9D6-4C12-8C2C24EB4180}"/>
              </a:ext>
            </a:extLst>
          </p:cNvPr>
          <p:cNvPicPr>
            <a:picLocks/>
          </p:cNvPicPr>
          <p:nvPr/>
        </p:nvPicPr>
        <p:blipFill rotWithShape="1">
          <a:blip r:embed="rId10">
            <a:alphaModFix amt="35000"/>
            <a:extLst>
              <a:ext uri="{28A0092B-C50C-407E-A947-70E740481C1C}">
                <a14:useLocalDpi xmlns:a14="http://schemas.microsoft.com/office/drawing/2010/main" val="0"/>
              </a:ext>
            </a:extLst>
          </a:blip>
          <a:srcRect/>
          <a:stretch/>
        </p:blipFill>
        <p:spPr>
          <a:xfrm>
            <a:off x="357580" y="3521862"/>
            <a:ext cx="899546" cy="851246"/>
          </a:xfrm>
          <a:prstGeom prst="rect">
            <a:avLst/>
          </a:prstGeom>
        </p:spPr>
      </p:pic>
      <p:sp>
        <p:nvSpPr>
          <p:cNvPr id="26" name="TextBox 25">
            <a:extLst>
              <a:ext uri="{FF2B5EF4-FFF2-40B4-BE49-F238E27FC236}">
                <a16:creationId xmlns:a16="http://schemas.microsoft.com/office/drawing/2014/main" id="{6D42AEDF-D035-A72F-29A0-853AB9B63BBA}"/>
              </a:ext>
            </a:extLst>
          </p:cNvPr>
          <p:cNvSpPr txBox="1"/>
          <p:nvPr/>
        </p:nvSpPr>
        <p:spPr>
          <a:xfrm>
            <a:off x="8126328" y="1964832"/>
            <a:ext cx="910827" cy="1200329"/>
          </a:xfrm>
          <a:prstGeom prst="rect">
            <a:avLst/>
          </a:prstGeom>
          <a:solidFill>
            <a:schemeClr val="bg2">
              <a:alpha val="35000"/>
            </a:schemeClr>
          </a:solidFill>
        </p:spPr>
        <p:txBody>
          <a:bodyPr wrap="none" rtlCol="0">
            <a:spAutoFit/>
          </a:bodyPr>
          <a:lstStyle/>
          <a:p>
            <a:r>
              <a:rPr lang="en-US" sz="7200" dirty="0">
                <a:solidFill>
                  <a:srgbClr val="00B050">
                    <a:alpha val="35000"/>
                  </a:srgbClr>
                </a:solidFill>
                <a:sym typeface="Wingdings" panose="05000000000000000000" pitchFamily="2" charset="2"/>
              </a:rPr>
              <a:t></a:t>
            </a:r>
            <a:endParaRPr lang="en-US" sz="7200" dirty="0">
              <a:solidFill>
                <a:srgbClr val="00B050">
                  <a:alpha val="35000"/>
                </a:srgbClr>
              </a:solidFill>
            </a:endParaRPr>
          </a:p>
        </p:txBody>
      </p:sp>
      <p:pic>
        <p:nvPicPr>
          <p:cNvPr id="27" name="Picture 26" descr="Four mackerel fish on a barbecue grill">
            <a:extLst>
              <a:ext uri="{FF2B5EF4-FFF2-40B4-BE49-F238E27FC236}">
                <a16:creationId xmlns:a16="http://schemas.microsoft.com/office/drawing/2014/main" id="{C81582B9-2503-493F-C283-895668E5FD53}"/>
              </a:ext>
            </a:extLst>
          </p:cNvPr>
          <p:cNvPicPr>
            <a:picLocks/>
          </p:cNvPicPr>
          <p:nvPr/>
        </p:nvPicPr>
        <p:blipFill rotWithShape="1">
          <a:blip r:embed="rId10">
            <a:alphaModFix amt="35000"/>
            <a:extLst>
              <a:ext uri="{28A0092B-C50C-407E-A947-70E740481C1C}">
                <a14:useLocalDpi xmlns:a14="http://schemas.microsoft.com/office/drawing/2010/main" val="0"/>
              </a:ext>
            </a:extLst>
          </a:blip>
          <a:srcRect/>
          <a:stretch/>
        </p:blipFill>
        <p:spPr>
          <a:xfrm>
            <a:off x="10507528" y="1987234"/>
            <a:ext cx="899546" cy="851246"/>
          </a:xfrm>
          <a:prstGeom prst="rect">
            <a:avLst/>
          </a:prstGeom>
        </p:spPr>
      </p:pic>
      <p:pic>
        <p:nvPicPr>
          <p:cNvPr id="28" name="Picture 27" descr="A plate of food&#10;&#10;Description automatically generated with medium confidence">
            <a:extLst>
              <a:ext uri="{FF2B5EF4-FFF2-40B4-BE49-F238E27FC236}">
                <a16:creationId xmlns:a16="http://schemas.microsoft.com/office/drawing/2014/main" id="{49FFC812-95BA-3800-45FD-D4DED63D1B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9037155" y="2035893"/>
            <a:ext cx="1316927" cy="787804"/>
          </a:xfrm>
          <a:prstGeom prst="rect">
            <a:avLst/>
          </a:prstGeom>
        </p:spPr>
      </p:pic>
      <p:sp>
        <p:nvSpPr>
          <p:cNvPr id="29" name="Arrow: Right 28">
            <a:extLst>
              <a:ext uri="{FF2B5EF4-FFF2-40B4-BE49-F238E27FC236}">
                <a16:creationId xmlns:a16="http://schemas.microsoft.com/office/drawing/2014/main" id="{C83DED13-60D6-0F34-FEC7-BC83A3E8BE6C}"/>
              </a:ext>
            </a:extLst>
          </p:cNvPr>
          <p:cNvSpPr/>
          <p:nvPr/>
        </p:nvSpPr>
        <p:spPr>
          <a:xfrm rot="19243825">
            <a:off x="6402808" y="2817527"/>
            <a:ext cx="1418489" cy="386939"/>
          </a:xfrm>
          <a:prstGeom prst="rightArrow">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Tree>
    <p:extLst>
      <p:ext uri="{BB962C8B-B14F-4D97-AF65-F5344CB8AC3E}">
        <p14:creationId xmlns:p14="http://schemas.microsoft.com/office/powerpoint/2010/main" val="4097587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a:extLst>
              <a:ext uri="{FF2B5EF4-FFF2-40B4-BE49-F238E27FC236}">
                <a16:creationId xmlns:a16="http://schemas.microsoft.com/office/drawing/2014/main" id="{C8415EBD-9D94-AAC0-20F7-01D88BE93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778" y="1476691"/>
            <a:ext cx="3251270" cy="23506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95FCA3F8-65EF-2801-A457-0ADE3AAF807A}"/>
              </a:ext>
            </a:extLst>
          </p:cNvPr>
          <p:cNvSpPr txBox="1"/>
          <p:nvPr/>
        </p:nvSpPr>
        <p:spPr>
          <a:xfrm>
            <a:off x="3841414" y="4880324"/>
            <a:ext cx="413896" cy="646331"/>
          </a:xfrm>
          <a:prstGeom prst="rect">
            <a:avLst/>
          </a:prstGeom>
          <a:noFill/>
        </p:spPr>
        <p:txBody>
          <a:bodyPr wrap="none" rtlCol="0">
            <a:spAutoFit/>
          </a:bodyPr>
          <a:lstStyle/>
          <a:p>
            <a:r>
              <a:rPr lang="en-US" sz="3600" dirty="0"/>
              <a:t>+</a:t>
            </a:r>
          </a:p>
        </p:txBody>
      </p:sp>
      <p:pic>
        <p:nvPicPr>
          <p:cNvPr id="6" name="Picture 14" descr="FreeStyle Libre 2">
            <a:extLst>
              <a:ext uri="{FF2B5EF4-FFF2-40B4-BE49-F238E27FC236}">
                <a16:creationId xmlns:a16="http://schemas.microsoft.com/office/drawing/2014/main" id="{E2686607-D4EA-FACC-059D-D7955797F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47" y="2774354"/>
            <a:ext cx="2262455" cy="21059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FD740D-11E0-BE64-9809-CBD0C9C1C292}"/>
              </a:ext>
            </a:extLst>
          </p:cNvPr>
          <p:cNvSpPr txBox="1"/>
          <p:nvPr/>
        </p:nvSpPr>
        <p:spPr>
          <a:xfrm>
            <a:off x="7925223" y="2274265"/>
            <a:ext cx="413896" cy="646331"/>
          </a:xfrm>
          <a:prstGeom prst="rect">
            <a:avLst/>
          </a:prstGeom>
          <a:noFill/>
        </p:spPr>
        <p:txBody>
          <a:bodyPr wrap="none" rtlCol="0">
            <a:spAutoFit/>
          </a:bodyPr>
          <a:lstStyle/>
          <a:p>
            <a:r>
              <a:rPr lang="en-US" sz="3600" dirty="0"/>
              <a:t>=</a:t>
            </a:r>
          </a:p>
        </p:txBody>
      </p:sp>
      <p:sp>
        <p:nvSpPr>
          <p:cNvPr id="8" name="TextBox 7">
            <a:extLst>
              <a:ext uri="{FF2B5EF4-FFF2-40B4-BE49-F238E27FC236}">
                <a16:creationId xmlns:a16="http://schemas.microsoft.com/office/drawing/2014/main" id="{BC727302-D1C7-885A-59E6-27E4D6984F57}"/>
              </a:ext>
            </a:extLst>
          </p:cNvPr>
          <p:cNvSpPr txBox="1"/>
          <p:nvPr/>
        </p:nvSpPr>
        <p:spPr>
          <a:xfrm>
            <a:off x="8930957" y="2051127"/>
            <a:ext cx="2422843" cy="707886"/>
          </a:xfrm>
          <a:prstGeom prst="rect">
            <a:avLst/>
          </a:prstGeom>
          <a:noFill/>
          <a:ln>
            <a:solidFill>
              <a:srgbClr val="29AF8C"/>
            </a:solidFill>
          </a:ln>
        </p:spPr>
        <p:txBody>
          <a:bodyPr wrap="none" rtlCol="0">
            <a:spAutoFit/>
          </a:bodyPr>
          <a:lstStyle/>
          <a:p>
            <a:r>
              <a:rPr lang="en-US" sz="2000" dirty="0">
                <a:latin typeface="Arial Nova" panose="020B0504020202020204" pitchFamily="34" charset="0"/>
              </a:rPr>
              <a:t>A1c improved </a:t>
            </a:r>
            <a:r>
              <a:rPr lang="en-US" sz="2000" dirty="0">
                <a:solidFill>
                  <a:srgbClr val="00B050"/>
                </a:solidFill>
                <a:latin typeface="Arial Nova" panose="020B0504020202020204" pitchFamily="34" charset="0"/>
              </a:rPr>
              <a:t>0.5%</a:t>
            </a:r>
          </a:p>
          <a:p>
            <a:r>
              <a:rPr lang="en-US" sz="2000" dirty="0">
                <a:latin typeface="Arial Nova" panose="020B0504020202020204" pitchFamily="34" charset="0"/>
              </a:rPr>
              <a:t>Body weight </a:t>
            </a:r>
            <a:r>
              <a:rPr lang="en-US" sz="2000" dirty="0">
                <a:solidFill>
                  <a:srgbClr val="00B050"/>
                </a:solidFill>
                <a:latin typeface="Arial Nova" panose="020B0504020202020204" pitchFamily="34" charset="0"/>
              </a:rPr>
              <a:t>-1.5 kg</a:t>
            </a:r>
          </a:p>
        </p:txBody>
      </p:sp>
      <p:sp>
        <p:nvSpPr>
          <p:cNvPr id="13" name="Title 1">
            <a:extLst>
              <a:ext uri="{FF2B5EF4-FFF2-40B4-BE49-F238E27FC236}">
                <a16:creationId xmlns:a16="http://schemas.microsoft.com/office/drawing/2014/main" id="{A019DB80-75FE-CADE-CBAD-6249A53E36A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Data supports immediate metabolic feedback</a:t>
            </a:r>
          </a:p>
        </p:txBody>
      </p:sp>
      <p:sp>
        <p:nvSpPr>
          <p:cNvPr id="2" name="TextBox 1">
            <a:extLst>
              <a:ext uri="{FF2B5EF4-FFF2-40B4-BE49-F238E27FC236}">
                <a16:creationId xmlns:a16="http://schemas.microsoft.com/office/drawing/2014/main" id="{3D679211-C1C8-BD15-E9F4-968A7C82EF9C}"/>
              </a:ext>
            </a:extLst>
          </p:cNvPr>
          <p:cNvSpPr txBox="1"/>
          <p:nvPr/>
        </p:nvSpPr>
        <p:spPr>
          <a:xfrm>
            <a:off x="8960165" y="4522194"/>
            <a:ext cx="2422843" cy="1323439"/>
          </a:xfrm>
          <a:prstGeom prst="rect">
            <a:avLst/>
          </a:prstGeom>
          <a:noFill/>
          <a:ln>
            <a:solidFill>
              <a:srgbClr val="29AF8C"/>
            </a:solidFill>
          </a:ln>
        </p:spPr>
        <p:txBody>
          <a:bodyPr wrap="square" rtlCol="0">
            <a:spAutoFit/>
          </a:bodyPr>
          <a:lstStyle/>
          <a:p>
            <a:r>
              <a:rPr lang="en-US" sz="2000" dirty="0">
                <a:latin typeface="Arial Nova" panose="020B0504020202020204" pitchFamily="34" charset="0"/>
              </a:rPr>
              <a:t>A1c improved from </a:t>
            </a:r>
            <a:r>
              <a:rPr lang="en-US" sz="2000" dirty="0">
                <a:solidFill>
                  <a:srgbClr val="00B050"/>
                </a:solidFill>
                <a:latin typeface="Arial Nova" panose="020B0504020202020204" pitchFamily="34" charset="0"/>
              </a:rPr>
              <a:t>8.0% to 6.2%</a:t>
            </a:r>
          </a:p>
          <a:p>
            <a:r>
              <a:rPr lang="en-US" sz="2000" dirty="0">
                <a:latin typeface="Arial Nova" panose="020B0504020202020204" pitchFamily="34" charset="0"/>
              </a:rPr>
              <a:t>BMI improved from </a:t>
            </a:r>
            <a:r>
              <a:rPr lang="en-US" sz="2000" dirty="0">
                <a:solidFill>
                  <a:srgbClr val="00B050"/>
                </a:solidFill>
                <a:latin typeface="Arial Nova" panose="020B0504020202020204" pitchFamily="34" charset="0"/>
              </a:rPr>
              <a:t>36.5 to 34.4</a:t>
            </a:r>
          </a:p>
        </p:txBody>
      </p:sp>
      <p:sp>
        <p:nvSpPr>
          <p:cNvPr id="9" name="TextBox 8">
            <a:extLst>
              <a:ext uri="{FF2B5EF4-FFF2-40B4-BE49-F238E27FC236}">
                <a16:creationId xmlns:a16="http://schemas.microsoft.com/office/drawing/2014/main" id="{7AA2ABEA-E939-0375-315B-53971DF340E5}"/>
              </a:ext>
            </a:extLst>
          </p:cNvPr>
          <p:cNvSpPr txBox="1"/>
          <p:nvPr/>
        </p:nvSpPr>
        <p:spPr>
          <a:xfrm>
            <a:off x="4751809" y="4695657"/>
            <a:ext cx="2532130" cy="1015663"/>
          </a:xfrm>
          <a:prstGeom prst="rect">
            <a:avLst/>
          </a:prstGeom>
          <a:noFill/>
        </p:spPr>
        <p:txBody>
          <a:bodyPr wrap="square" rtlCol="0">
            <a:spAutoFit/>
          </a:bodyPr>
          <a:lstStyle/>
          <a:p>
            <a:pPr algn="ctr"/>
            <a:r>
              <a:rPr lang="en-US" sz="2000" dirty="0">
                <a:latin typeface="Arial Nova" panose="020B0504020202020204" pitchFamily="34" charset="0"/>
              </a:rPr>
              <a:t>4-chapter booklet on improving glycemic excursions</a:t>
            </a:r>
          </a:p>
        </p:txBody>
      </p:sp>
      <p:sp>
        <p:nvSpPr>
          <p:cNvPr id="10" name="TextBox 9">
            <a:extLst>
              <a:ext uri="{FF2B5EF4-FFF2-40B4-BE49-F238E27FC236}">
                <a16:creationId xmlns:a16="http://schemas.microsoft.com/office/drawing/2014/main" id="{6794C25F-F652-51E8-4345-30ACB238AD0A}"/>
              </a:ext>
            </a:extLst>
          </p:cNvPr>
          <p:cNvSpPr txBox="1"/>
          <p:nvPr/>
        </p:nvSpPr>
        <p:spPr>
          <a:xfrm>
            <a:off x="7988245" y="4812355"/>
            <a:ext cx="413896" cy="646331"/>
          </a:xfrm>
          <a:prstGeom prst="rect">
            <a:avLst/>
          </a:prstGeom>
          <a:noFill/>
        </p:spPr>
        <p:txBody>
          <a:bodyPr wrap="none" rtlCol="0">
            <a:spAutoFit/>
          </a:bodyPr>
          <a:lstStyle/>
          <a:p>
            <a:r>
              <a:rPr lang="en-US" sz="3600" dirty="0"/>
              <a:t>=</a:t>
            </a:r>
          </a:p>
        </p:txBody>
      </p:sp>
      <p:sp>
        <p:nvSpPr>
          <p:cNvPr id="11" name="TextBox 10">
            <a:extLst>
              <a:ext uri="{FF2B5EF4-FFF2-40B4-BE49-F238E27FC236}">
                <a16:creationId xmlns:a16="http://schemas.microsoft.com/office/drawing/2014/main" id="{80CAC20A-BCED-9F77-D566-11E3B08A1B1C}"/>
              </a:ext>
            </a:extLst>
          </p:cNvPr>
          <p:cNvSpPr txBox="1"/>
          <p:nvPr/>
        </p:nvSpPr>
        <p:spPr>
          <a:xfrm>
            <a:off x="3763911" y="2345299"/>
            <a:ext cx="413896" cy="646331"/>
          </a:xfrm>
          <a:prstGeom prst="rect">
            <a:avLst/>
          </a:prstGeom>
          <a:noFill/>
        </p:spPr>
        <p:txBody>
          <a:bodyPr wrap="none" rtlCol="0">
            <a:spAutoFit/>
          </a:bodyPr>
          <a:lstStyle/>
          <a:p>
            <a:r>
              <a:rPr lang="en-US" sz="3600" dirty="0"/>
              <a:t>+</a:t>
            </a:r>
          </a:p>
        </p:txBody>
      </p:sp>
      <p:sp>
        <p:nvSpPr>
          <p:cNvPr id="4" name="TextBox 3">
            <a:extLst>
              <a:ext uri="{FF2B5EF4-FFF2-40B4-BE49-F238E27FC236}">
                <a16:creationId xmlns:a16="http://schemas.microsoft.com/office/drawing/2014/main" id="{BCDA7D95-3B2C-BF5D-0C2E-17D044DAF852}"/>
              </a:ext>
            </a:extLst>
          </p:cNvPr>
          <p:cNvSpPr txBox="1"/>
          <p:nvPr/>
        </p:nvSpPr>
        <p:spPr>
          <a:xfrm>
            <a:off x="10085617" y="6033477"/>
            <a:ext cx="1877437" cy="646331"/>
          </a:xfrm>
          <a:prstGeom prst="rect">
            <a:avLst/>
          </a:prstGeom>
          <a:noFill/>
        </p:spPr>
        <p:txBody>
          <a:bodyPr wrap="none" rtlCol="0">
            <a:spAutoFit/>
          </a:bodyPr>
          <a:lstStyle/>
          <a:p>
            <a:pPr algn="r"/>
            <a:r>
              <a:rPr lang="en-US" dirty="0">
                <a:latin typeface="Arial" panose="020B0604020202020204" pitchFamily="34" charset="0"/>
                <a:cs typeface="Arial" panose="020B0604020202020204" pitchFamily="34" charset="0"/>
              </a:rPr>
              <a:t>Choe et al. 2022</a:t>
            </a:r>
          </a:p>
          <a:p>
            <a:pPr algn="r"/>
            <a:r>
              <a:rPr lang="en-US" dirty="0" err="1">
                <a:latin typeface="Arial" panose="020B0604020202020204" pitchFamily="34" charset="0"/>
                <a:cs typeface="Arial" panose="020B0604020202020204" pitchFamily="34" charset="0"/>
              </a:rPr>
              <a:t>Oser</a:t>
            </a:r>
            <a:r>
              <a:rPr lang="en-US" dirty="0">
                <a:latin typeface="Arial" panose="020B0604020202020204" pitchFamily="34" charset="0"/>
                <a:cs typeface="Arial" panose="020B0604020202020204" pitchFamily="34" charset="0"/>
              </a:rPr>
              <a:t> et al. 2022</a:t>
            </a:r>
          </a:p>
        </p:txBody>
      </p:sp>
    </p:spTree>
    <p:extLst>
      <p:ext uri="{BB962C8B-B14F-4D97-AF65-F5344CB8AC3E}">
        <p14:creationId xmlns:p14="http://schemas.microsoft.com/office/powerpoint/2010/main" val="385856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29CEEF5-D3E7-4CA4-B2A0-B0518233F338}"/>
              </a:ext>
            </a:extLst>
          </p:cNvPr>
          <p:cNvGraphicFramePr>
            <a:graphicFrameLocks/>
          </p:cNvGraphicFramePr>
          <p:nvPr>
            <p:extLst>
              <p:ext uri="{D42A27DB-BD31-4B8C-83A1-F6EECF244321}">
                <p14:modId xmlns:p14="http://schemas.microsoft.com/office/powerpoint/2010/main" val="1452400753"/>
              </p:ext>
            </p:extLst>
          </p:nvPr>
        </p:nvGraphicFramePr>
        <p:xfrm>
          <a:off x="350982" y="377270"/>
          <a:ext cx="11309572" cy="32004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43E00065-D573-4A84-8F19-0643344A46B5}"/>
              </a:ext>
            </a:extLst>
          </p:cNvPr>
          <p:cNvCxnSpPr>
            <a:cxnSpLocks/>
          </p:cNvCxnSpPr>
          <p:nvPr/>
        </p:nvCxnSpPr>
        <p:spPr>
          <a:xfrm>
            <a:off x="6950487" y="1312985"/>
            <a:ext cx="0" cy="4310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A65574-065E-4EA9-A7F7-99C882DB7113}"/>
              </a:ext>
            </a:extLst>
          </p:cNvPr>
          <p:cNvSpPr txBox="1"/>
          <p:nvPr/>
        </p:nvSpPr>
        <p:spPr>
          <a:xfrm>
            <a:off x="5031958" y="977791"/>
            <a:ext cx="2128083" cy="338554"/>
          </a:xfrm>
          <a:prstGeom prst="rect">
            <a:avLst/>
          </a:prstGeom>
          <a:solidFill>
            <a:schemeClr val="tx1"/>
          </a:solidFill>
          <a:ln>
            <a:solidFill>
              <a:srgbClr val="FF0000"/>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bg1"/>
                </a:solidFill>
              </a:rPr>
              <a:t>Grapes and blueberries</a:t>
            </a:r>
          </a:p>
        </p:txBody>
      </p:sp>
      <p:pic>
        <p:nvPicPr>
          <p:cNvPr id="5122" name="Picture 2" descr="When Blueberries and Grapes Are Combined, a Dramatic Decline in Memory Loss  and Aging – Study">
            <a:extLst>
              <a:ext uri="{FF2B5EF4-FFF2-40B4-BE49-F238E27FC236}">
                <a16:creationId xmlns:a16="http://schemas.microsoft.com/office/drawing/2014/main" id="{6DB87707-5647-45CB-BA93-1EBDBC342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183" y="1005930"/>
            <a:ext cx="2387459" cy="136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4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29CEEF5-D3E7-4CA4-B2A0-B0518233F338}"/>
              </a:ext>
            </a:extLst>
          </p:cNvPr>
          <p:cNvGraphicFramePr>
            <a:graphicFrameLocks/>
          </p:cNvGraphicFramePr>
          <p:nvPr/>
        </p:nvGraphicFramePr>
        <p:xfrm>
          <a:off x="350982" y="377270"/>
          <a:ext cx="11309572" cy="320040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a:extLst>
              <a:ext uri="{FF2B5EF4-FFF2-40B4-BE49-F238E27FC236}">
                <a16:creationId xmlns:a16="http://schemas.microsoft.com/office/drawing/2014/main" id="{43E00065-D573-4A84-8F19-0643344A46B5}"/>
              </a:ext>
            </a:extLst>
          </p:cNvPr>
          <p:cNvCxnSpPr>
            <a:cxnSpLocks/>
          </p:cNvCxnSpPr>
          <p:nvPr/>
        </p:nvCxnSpPr>
        <p:spPr>
          <a:xfrm>
            <a:off x="6950487" y="1312985"/>
            <a:ext cx="0" cy="4310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6A65574-065E-4EA9-A7F7-99C882DB7113}"/>
              </a:ext>
            </a:extLst>
          </p:cNvPr>
          <p:cNvSpPr txBox="1"/>
          <p:nvPr/>
        </p:nvSpPr>
        <p:spPr>
          <a:xfrm>
            <a:off x="5031958" y="977791"/>
            <a:ext cx="2128083" cy="338554"/>
          </a:xfrm>
          <a:prstGeom prst="rect">
            <a:avLst/>
          </a:prstGeom>
          <a:solidFill>
            <a:schemeClr val="tx1"/>
          </a:solidFill>
          <a:ln>
            <a:solidFill>
              <a:srgbClr val="FF0000"/>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a:solidFill>
                  <a:schemeClr val="bg1"/>
                </a:solidFill>
              </a:rPr>
              <a:t>Grapes and blueberries</a:t>
            </a:r>
          </a:p>
        </p:txBody>
      </p:sp>
      <p:pic>
        <p:nvPicPr>
          <p:cNvPr id="5122" name="Picture 2" descr="When Blueberries and Grapes Are Combined, a Dramatic Decline in Memory Loss  and Aging – Study">
            <a:extLst>
              <a:ext uri="{FF2B5EF4-FFF2-40B4-BE49-F238E27FC236}">
                <a16:creationId xmlns:a16="http://schemas.microsoft.com/office/drawing/2014/main" id="{6DB87707-5647-45CB-BA93-1EBDBC342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183" y="1005930"/>
            <a:ext cx="2387459" cy="13668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Chart 2">
            <a:extLst>
              <a:ext uri="{FF2B5EF4-FFF2-40B4-BE49-F238E27FC236}">
                <a16:creationId xmlns:a16="http://schemas.microsoft.com/office/drawing/2014/main" id="{7BBA735D-F037-FD94-DCAB-954E00ABF734}"/>
              </a:ext>
            </a:extLst>
          </p:cNvPr>
          <p:cNvGraphicFramePr>
            <a:graphicFrameLocks/>
          </p:cNvGraphicFramePr>
          <p:nvPr/>
        </p:nvGraphicFramePr>
        <p:xfrm>
          <a:off x="348852" y="3563811"/>
          <a:ext cx="11309572" cy="3200400"/>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2" descr="When Blueberries and Grapes Are Combined, a Dramatic Decline in Memory Loss  and Aging – Study">
            <a:extLst>
              <a:ext uri="{FF2B5EF4-FFF2-40B4-BE49-F238E27FC236}">
                <a16:creationId xmlns:a16="http://schemas.microsoft.com/office/drawing/2014/main" id="{E5082330-B3F3-9D41-0B1F-B707E701F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847" y="4166227"/>
            <a:ext cx="2371774" cy="13578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quot;Not Allowed&quot; Symbol 4">
            <a:extLst>
              <a:ext uri="{FF2B5EF4-FFF2-40B4-BE49-F238E27FC236}">
                <a16:creationId xmlns:a16="http://schemas.microsoft.com/office/drawing/2014/main" id="{024D796D-32BC-28E0-4130-5955D9B5B216}"/>
              </a:ext>
            </a:extLst>
          </p:cNvPr>
          <p:cNvSpPr/>
          <p:nvPr/>
        </p:nvSpPr>
        <p:spPr>
          <a:xfrm>
            <a:off x="8754271" y="4387947"/>
            <a:ext cx="914400" cy="914400"/>
          </a:xfrm>
          <a:prstGeom prst="noSmoking">
            <a:avLst>
              <a:gd name="adj" fmla="val 1018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936C0DA9-CD60-408F-42F4-B27F2CD3D9F3}"/>
              </a:ext>
            </a:extLst>
          </p:cNvPr>
          <p:cNvSpPr txBox="1"/>
          <p:nvPr/>
        </p:nvSpPr>
        <p:spPr>
          <a:xfrm>
            <a:off x="1426252" y="5482738"/>
            <a:ext cx="4980402" cy="369332"/>
          </a:xfrm>
          <a:prstGeom prst="rect">
            <a:avLst/>
          </a:prstGeom>
          <a:solidFill>
            <a:schemeClr val="tx1"/>
          </a:solidFill>
          <a:ln>
            <a:solidFill>
              <a:srgbClr val="FF0000"/>
            </a:solidFill>
          </a:ln>
        </p:spPr>
        <p:txBody>
          <a:bodyPr wrap="none" rtlCol="0">
            <a:spAutoFit/>
          </a:bodyPr>
          <a:lstStyle/>
          <a:p>
            <a:r>
              <a:rPr lang="en-US" dirty="0">
                <a:solidFill>
                  <a:schemeClr val="bg1"/>
                </a:solidFill>
              </a:rPr>
              <a:t>Blueberries and cottage cheese, coffee with cream.</a:t>
            </a:r>
          </a:p>
        </p:txBody>
      </p:sp>
      <p:cxnSp>
        <p:nvCxnSpPr>
          <p:cNvPr id="15" name="Straight Arrow Connector 14">
            <a:extLst>
              <a:ext uri="{FF2B5EF4-FFF2-40B4-BE49-F238E27FC236}">
                <a16:creationId xmlns:a16="http://schemas.microsoft.com/office/drawing/2014/main" id="{5F2009A2-5F98-7D91-9CFB-CF1D5B3B43BA}"/>
              </a:ext>
            </a:extLst>
          </p:cNvPr>
          <p:cNvCxnSpPr>
            <a:cxnSpLocks/>
          </p:cNvCxnSpPr>
          <p:nvPr/>
        </p:nvCxnSpPr>
        <p:spPr>
          <a:xfrm flipV="1">
            <a:off x="1695586" y="5245864"/>
            <a:ext cx="0" cy="278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352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07A8-8625-D0E9-73B7-CB1D5F4B75E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Insights into food addiction</a:t>
            </a:r>
          </a:p>
        </p:txBody>
      </p:sp>
      <p:pic>
        <p:nvPicPr>
          <p:cNvPr id="2050" name="Picture 2" descr="mYFAS2_Measure.pdf">
            <a:extLst>
              <a:ext uri="{FF2B5EF4-FFF2-40B4-BE49-F238E27FC236}">
                <a16:creationId xmlns:a16="http://schemas.microsoft.com/office/drawing/2014/main" id="{405D9085-CC51-C503-AE48-2F8849A5B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9362" y="1311656"/>
            <a:ext cx="6618694" cy="51158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38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07A8-8625-D0E9-73B7-CB1D5F4B75E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Insights into food addiction</a:t>
            </a:r>
          </a:p>
        </p:txBody>
      </p:sp>
      <p:pic>
        <p:nvPicPr>
          <p:cNvPr id="2050" name="Picture 2" descr="mYFAS2_Measure.pdf">
            <a:extLst>
              <a:ext uri="{FF2B5EF4-FFF2-40B4-BE49-F238E27FC236}">
                <a16:creationId xmlns:a16="http://schemas.microsoft.com/office/drawing/2014/main" id="{405D9085-CC51-C503-AE48-2F8849A5B2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42" y="1311656"/>
            <a:ext cx="6618694" cy="51158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E9A471-409F-CBA7-58DA-278B25A38C0A}"/>
              </a:ext>
            </a:extLst>
          </p:cNvPr>
          <p:cNvSpPr txBox="1"/>
          <p:nvPr/>
        </p:nvSpPr>
        <p:spPr>
          <a:xfrm>
            <a:off x="7710791" y="1598681"/>
            <a:ext cx="3924868" cy="3877985"/>
          </a:xfrm>
          <a:prstGeom prst="rect">
            <a:avLst/>
          </a:prstGeom>
          <a:noFill/>
        </p:spPr>
        <p:txBody>
          <a:bodyPr wrap="square" rtlCol="0">
            <a:spAutoFit/>
          </a:bodyPr>
          <a:lstStyle/>
          <a:p>
            <a:r>
              <a:rPr lang="en-US" sz="2400" dirty="0">
                <a:latin typeface="Arial Nova" panose="020B0504020202020204" pitchFamily="34" charset="0"/>
              </a:rPr>
              <a:t>Food addiction prevalence</a:t>
            </a:r>
          </a:p>
          <a:p>
            <a:r>
              <a:rPr lang="en-US" dirty="0"/>
              <a:t>Community: </a:t>
            </a:r>
            <a:r>
              <a:rPr lang="en-US" b="1" dirty="0">
                <a:solidFill>
                  <a:srgbClr val="FFC000"/>
                </a:solidFill>
              </a:rPr>
              <a:t>5-10%</a:t>
            </a:r>
          </a:p>
          <a:p>
            <a:r>
              <a:rPr lang="en-US" dirty="0"/>
              <a:t>Obesity: </a:t>
            </a:r>
            <a:r>
              <a:rPr lang="en-US" b="1" dirty="0">
                <a:solidFill>
                  <a:srgbClr val="FFC000"/>
                </a:solidFill>
              </a:rPr>
              <a:t>15-25%</a:t>
            </a:r>
          </a:p>
          <a:p>
            <a:r>
              <a:rPr lang="en-US" dirty="0"/>
              <a:t>Class III Obesity/ Bariatric surgery: </a:t>
            </a:r>
            <a:r>
              <a:rPr lang="en-US" b="1" dirty="0">
                <a:solidFill>
                  <a:srgbClr val="FFC000"/>
                </a:solidFill>
              </a:rPr>
              <a:t>30-50%</a:t>
            </a:r>
            <a:endParaRPr lang="en-US" b="1" dirty="0">
              <a:latin typeface="Arial Nova" panose="020B0504020202020204" pitchFamily="34" charset="0"/>
            </a:endParaRPr>
          </a:p>
          <a:p>
            <a:endParaRPr lang="en-US" b="1" dirty="0">
              <a:latin typeface="Arial Nova" panose="020B0504020202020204" pitchFamily="34" charset="0"/>
            </a:endParaRPr>
          </a:p>
          <a:p>
            <a:endParaRPr lang="en-US" b="1" dirty="0">
              <a:latin typeface="Arial Nova" panose="020B0504020202020204" pitchFamily="34" charset="0"/>
            </a:endParaRPr>
          </a:p>
          <a:p>
            <a:r>
              <a:rPr lang="en-US" sz="2400" dirty="0">
                <a:latin typeface="Arial Nova" panose="020B0504020202020204" pitchFamily="34" charset="0"/>
              </a:rPr>
              <a:t>Food addiction validity</a:t>
            </a:r>
          </a:p>
          <a:p>
            <a:r>
              <a:rPr lang="en-US" b="0" i="0" dirty="0">
                <a:effectLst/>
                <a:latin typeface="Arial Nova" panose="020B0504020202020204" pitchFamily="34" charset="0"/>
              </a:rPr>
              <a:t>Patients who met criteria for FA had significantly </a:t>
            </a:r>
            <a:r>
              <a:rPr lang="en-US" b="1" i="0" dirty="0">
                <a:solidFill>
                  <a:srgbClr val="FFC000"/>
                </a:solidFill>
                <a:effectLst/>
                <a:latin typeface="Arial Nova" panose="020B0504020202020204" pitchFamily="34" charset="0"/>
              </a:rPr>
              <a:t>increased</a:t>
            </a:r>
            <a:r>
              <a:rPr lang="en-US" b="0" i="0" dirty="0">
                <a:effectLst/>
                <a:latin typeface="Arial Nova" panose="020B0504020202020204" pitchFamily="34" charset="0"/>
              </a:rPr>
              <a:t> levels of </a:t>
            </a:r>
            <a:r>
              <a:rPr lang="en-US" b="1" i="0" dirty="0">
                <a:solidFill>
                  <a:srgbClr val="FFC000"/>
                </a:solidFill>
                <a:effectLst/>
                <a:latin typeface="Arial Nova" panose="020B0504020202020204" pitchFamily="34" charset="0"/>
              </a:rPr>
              <a:t>binge</a:t>
            </a:r>
            <a:r>
              <a:rPr lang="en-US" b="1" i="0" dirty="0">
                <a:effectLst/>
                <a:latin typeface="Arial Nova" panose="020B0504020202020204" pitchFamily="34" charset="0"/>
              </a:rPr>
              <a:t> </a:t>
            </a:r>
            <a:r>
              <a:rPr lang="en-US" b="1" i="0" dirty="0">
                <a:solidFill>
                  <a:srgbClr val="FFC000"/>
                </a:solidFill>
                <a:effectLst/>
                <a:latin typeface="Arial Nova" panose="020B0504020202020204" pitchFamily="34" charset="0"/>
              </a:rPr>
              <a:t>eating</a:t>
            </a:r>
            <a:r>
              <a:rPr lang="en-US" b="0" i="0" dirty="0">
                <a:effectLst/>
                <a:latin typeface="Arial Nova" panose="020B0504020202020204" pitchFamily="34" charset="0"/>
              </a:rPr>
              <a:t> (</a:t>
            </a:r>
            <a:r>
              <a:rPr lang="en-US" b="0" i="1" dirty="0">
                <a:effectLst/>
                <a:latin typeface="Arial Nova" panose="020B0504020202020204" pitchFamily="34" charset="0"/>
              </a:rPr>
              <a:t>p</a:t>
            </a:r>
            <a:r>
              <a:rPr lang="en-US" b="0" i="0" dirty="0">
                <a:effectLst/>
                <a:latin typeface="Arial Nova" panose="020B0504020202020204" pitchFamily="34" charset="0"/>
              </a:rPr>
              <a:t> &lt; 0.001), </a:t>
            </a:r>
            <a:r>
              <a:rPr lang="en-US" b="1" i="0" dirty="0">
                <a:solidFill>
                  <a:srgbClr val="FFC000"/>
                </a:solidFill>
                <a:effectLst/>
                <a:latin typeface="Arial Nova" panose="020B0504020202020204" pitchFamily="34" charset="0"/>
              </a:rPr>
              <a:t>emotional</a:t>
            </a:r>
            <a:r>
              <a:rPr lang="en-US" b="1" i="0" dirty="0">
                <a:effectLst/>
                <a:latin typeface="Arial Nova" panose="020B0504020202020204" pitchFamily="34" charset="0"/>
              </a:rPr>
              <a:t> </a:t>
            </a:r>
            <a:r>
              <a:rPr lang="en-US" b="1" i="0" dirty="0">
                <a:solidFill>
                  <a:srgbClr val="FFC000"/>
                </a:solidFill>
                <a:effectLst/>
                <a:latin typeface="Arial Nova" panose="020B0504020202020204" pitchFamily="34" charset="0"/>
              </a:rPr>
              <a:t>eating</a:t>
            </a:r>
            <a:r>
              <a:rPr lang="en-US" b="1" i="0" dirty="0">
                <a:effectLst/>
                <a:latin typeface="Arial Nova" panose="020B0504020202020204" pitchFamily="34" charset="0"/>
              </a:rPr>
              <a:t> </a:t>
            </a:r>
            <a:r>
              <a:rPr lang="en-US" b="0" i="0" dirty="0">
                <a:effectLst/>
                <a:latin typeface="Arial Nova" panose="020B0504020202020204" pitchFamily="34" charset="0"/>
              </a:rPr>
              <a:t>(</a:t>
            </a:r>
            <a:r>
              <a:rPr lang="en-US" b="0" i="1" dirty="0">
                <a:effectLst/>
                <a:latin typeface="Arial Nova" panose="020B0504020202020204" pitchFamily="34" charset="0"/>
              </a:rPr>
              <a:t>p</a:t>
            </a:r>
            <a:r>
              <a:rPr lang="en-US" b="0" i="0" dirty="0">
                <a:effectLst/>
                <a:latin typeface="Arial Nova" panose="020B0504020202020204" pitchFamily="34" charset="0"/>
              </a:rPr>
              <a:t> &lt; 0.001), and </a:t>
            </a:r>
            <a:r>
              <a:rPr lang="en-US" b="1" i="0" dirty="0">
                <a:solidFill>
                  <a:srgbClr val="FFC000"/>
                </a:solidFill>
                <a:effectLst/>
                <a:latin typeface="Arial Nova" panose="020B0504020202020204" pitchFamily="34" charset="0"/>
              </a:rPr>
              <a:t>lower</a:t>
            </a:r>
            <a:r>
              <a:rPr lang="en-US" b="1" i="0" dirty="0">
                <a:effectLst/>
                <a:latin typeface="Arial Nova" panose="020B0504020202020204" pitchFamily="34" charset="0"/>
              </a:rPr>
              <a:t> </a:t>
            </a:r>
            <a:r>
              <a:rPr lang="en-US" b="1" i="0" dirty="0">
                <a:solidFill>
                  <a:srgbClr val="FFC000"/>
                </a:solidFill>
                <a:effectLst/>
                <a:latin typeface="Arial Nova" panose="020B0504020202020204" pitchFamily="34" charset="0"/>
              </a:rPr>
              <a:t>self-efficacy</a:t>
            </a:r>
            <a:r>
              <a:rPr lang="en-US" b="1" i="0" dirty="0">
                <a:effectLst/>
                <a:latin typeface="Arial Nova" panose="020B0504020202020204" pitchFamily="34" charset="0"/>
              </a:rPr>
              <a:t> </a:t>
            </a:r>
            <a:r>
              <a:rPr lang="en-US" b="0" i="0" dirty="0">
                <a:effectLst/>
                <a:latin typeface="Arial Nova" panose="020B0504020202020204" pitchFamily="34" charset="0"/>
              </a:rPr>
              <a:t>(</a:t>
            </a:r>
            <a:r>
              <a:rPr lang="en-US" b="0" i="1" dirty="0">
                <a:effectLst/>
                <a:latin typeface="Arial Nova" panose="020B0504020202020204" pitchFamily="34" charset="0"/>
              </a:rPr>
              <a:t>p</a:t>
            </a:r>
            <a:r>
              <a:rPr lang="en-US" b="0" i="0" dirty="0">
                <a:effectLst/>
                <a:latin typeface="Arial Nova" panose="020B0504020202020204" pitchFamily="34" charset="0"/>
              </a:rPr>
              <a:t> &lt; 0.001).</a:t>
            </a:r>
            <a:endParaRPr lang="en-US" b="1" dirty="0">
              <a:latin typeface="Arial Nova" panose="020B0504020202020204" pitchFamily="34" charset="0"/>
            </a:endParaRPr>
          </a:p>
        </p:txBody>
      </p:sp>
      <p:sp>
        <p:nvSpPr>
          <p:cNvPr id="5" name="TextBox 4">
            <a:extLst>
              <a:ext uri="{FF2B5EF4-FFF2-40B4-BE49-F238E27FC236}">
                <a16:creationId xmlns:a16="http://schemas.microsoft.com/office/drawing/2014/main" id="{363F81B7-9E2B-60A5-C7E9-A5B2BB67133F}"/>
              </a:ext>
            </a:extLst>
          </p:cNvPr>
          <p:cNvSpPr txBox="1"/>
          <p:nvPr/>
        </p:nvSpPr>
        <p:spPr>
          <a:xfrm>
            <a:off x="10092063" y="6308209"/>
            <a:ext cx="1930978" cy="369332"/>
          </a:xfrm>
          <a:prstGeom prst="rect">
            <a:avLst/>
          </a:prstGeom>
          <a:noFill/>
        </p:spPr>
        <p:txBody>
          <a:bodyPr wrap="none" rtlCol="0">
            <a:spAutoFit/>
          </a:bodyPr>
          <a:lstStyle/>
          <a:p>
            <a:r>
              <a:rPr lang="en-US" dirty="0" err="1">
                <a:latin typeface="Arial Nova" panose="020B0504020202020204" pitchFamily="34" charset="0"/>
              </a:rPr>
              <a:t>Koball</a:t>
            </a:r>
            <a:r>
              <a:rPr lang="en-US" dirty="0">
                <a:latin typeface="Arial Nova" panose="020B0504020202020204" pitchFamily="34" charset="0"/>
              </a:rPr>
              <a:t> et al. 2021</a:t>
            </a:r>
          </a:p>
        </p:txBody>
      </p:sp>
    </p:spTree>
    <p:extLst>
      <p:ext uri="{BB962C8B-B14F-4D97-AF65-F5344CB8AC3E}">
        <p14:creationId xmlns:p14="http://schemas.microsoft.com/office/powerpoint/2010/main" val="1554548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07A8-8625-D0E9-73B7-CB1D5F4B75E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Insights into food addiction</a:t>
            </a:r>
          </a:p>
        </p:txBody>
      </p:sp>
      <p:pic>
        <p:nvPicPr>
          <p:cNvPr id="3" name="Picture 2">
            <a:extLst>
              <a:ext uri="{FF2B5EF4-FFF2-40B4-BE49-F238E27FC236}">
                <a16:creationId xmlns:a16="http://schemas.microsoft.com/office/drawing/2014/main" id="{D021917B-0D8B-9709-19BA-835EF098D4F5}"/>
              </a:ext>
            </a:extLst>
          </p:cNvPr>
          <p:cNvPicPr>
            <a:picLocks noChangeAspect="1"/>
          </p:cNvPicPr>
          <p:nvPr/>
        </p:nvPicPr>
        <p:blipFill>
          <a:blip r:embed="rId3"/>
          <a:stretch>
            <a:fillRect/>
          </a:stretch>
        </p:blipFill>
        <p:spPr>
          <a:xfrm>
            <a:off x="838200" y="1532995"/>
            <a:ext cx="5335621" cy="4694454"/>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E9C7D30A-1A8D-205A-DAA1-C6F85742C8F6}"/>
              </a:ext>
            </a:extLst>
          </p:cNvPr>
          <p:cNvSpPr txBox="1"/>
          <p:nvPr/>
        </p:nvSpPr>
        <p:spPr>
          <a:xfrm>
            <a:off x="7241754" y="2364740"/>
            <a:ext cx="4112046" cy="2862322"/>
          </a:xfrm>
          <a:prstGeom prst="rect">
            <a:avLst/>
          </a:prstGeom>
          <a:noFill/>
        </p:spPr>
        <p:txBody>
          <a:bodyPr wrap="square">
            <a:spAutoFit/>
          </a:bodyPr>
          <a:lstStyle/>
          <a:p>
            <a:r>
              <a:rPr lang="en-US" b="0" i="0" dirty="0">
                <a:effectLst/>
                <a:latin typeface="Arial Nova" panose="020B0504020202020204" pitchFamily="34" charset="0"/>
              </a:rPr>
              <a:t>Nonrandomized, noncontrolled trial</a:t>
            </a:r>
          </a:p>
          <a:p>
            <a:r>
              <a:rPr lang="en-US" dirty="0">
                <a:latin typeface="Arial Nova" panose="020B0504020202020204" pitchFamily="34" charset="0"/>
              </a:rPr>
              <a:t>N=103, 3 month follow up. 2022.</a:t>
            </a:r>
            <a:endParaRPr lang="en-US" b="0" i="0" dirty="0">
              <a:effectLst/>
              <a:latin typeface="Arial Nova" panose="020B0504020202020204" pitchFamily="34" charset="0"/>
            </a:endParaRPr>
          </a:p>
          <a:p>
            <a:endParaRPr lang="en-US" b="0" i="0" dirty="0">
              <a:effectLst/>
              <a:latin typeface="Arial Nova" panose="020B0504020202020204" pitchFamily="34" charset="0"/>
            </a:endParaRPr>
          </a:p>
          <a:p>
            <a:r>
              <a:rPr lang="en-US" b="0" i="1" dirty="0">
                <a:effectLst/>
                <a:latin typeface="Arial Nova" panose="020B0504020202020204" pitchFamily="34" charset="0"/>
              </a:rPr>
              <a:t>“The current data are the first to demonstrate the short-term clinical effectiveness of a</a:t>
            </a:r>
            <a:r>
              <a:rPr lang="en-US" b="1" i="1" dirty="0">
                <a:effectLst/>
                <a:latin typeface="Arial Nova" panose="020B0504020202020204" pitchFamily="34" charset="0"/>
              </a:rPr>
              <a:t> </a:t>
            </a:r>
            <a:r>
              <a:rPr lang="en-US" b="1" i="1" dirty="0">
                <a:solidFill>
                  <a:srgbClr val="00B050"/>
                </a:solidFill>
                <a:effectLst/>
                <a:latin typeface="Arial Nova" panose="020B0504020202020204" pitchFamily="34" charset="0"/>
              </a:rPr>
              <a:t>low-carbohydrate </a:t>
            </a:r>
            <a:r>
              <a:rPr lang="en-US" b="0" i="1" dirty="0">
                <a:effectLst/>
                <a:latin typeface="Arial Nova" panose="020B0504020202020204" pitchFamily="34" charset="0"/>
              </a:rPr>
              <a:t>“real food” intervention delivered in an online group format with education and social support for individuals with FA symptoms.”</a:t>
            </a:r>
            <a:endParaRPr lang="en-US" i="1" dirty="0">
              <a:latin typeface="Arial Nova" panose="020B0504020202020204" pitchFamily="34" charset="0"/>
            </a:endParaRPr>
          </a:p>
        </p:txBody>
      </p:sp>
      <p:sp>
        <p:nvSpPr>
          <p:cNvPr id="4" name="TextBox 3">
            <a:extLst>
              <a:ext uri="{FF2B5EF4-FFF2-40B4-BE49-F238E27FC236}">
                <a16:creationId xmlns:a16="http://schemas.microsoft.com/office/drawing/2014/main" id="{F80F7EF0-25E1-F60B-E9AD-87C3DCB76538}"/>
              </a:ext>
            </a:extLst>
          </p:cNvPr>
          <p:cNvSpPr txBox="1"/>
          <p:nvPr/>
        </p:nvSpPr>
        <p:spPr>
          <a:xfrm>
            <a:off x="9976393" y="6123543"/>
            <a:ext cx="1967206" cy="369332"/>
          </a:xfrm>
          <a:prstGeom prst="rect">
            <a:avLst/>
          </a:prstGeom>
          <a:noFill/>
        </p:spPr>
        <p:txBody>
          <a:bodyPr wrap="none" rtlCol="0">
            <a:spAutoFit/>
          </a:bodyPr>
          <a:lstStyle/>
          <a:p>
            <a:pPr algn="r"/>
            <a:r>
              <a:rPr lang="en-US" dirty="0">
                <a:latin typeface="Arial" panose="020B0604020202020204" pitchFamily="34" charset="0"/>
                <a:cs typeface="Arial" panose="020B0604020202020204" pitchFamily="34" charset="0"/>
              </a:rPr>
              <a:t>Unwin et al. 2022</a:t>
            </a:r>
          </a:p>
        </p:txBody>
      </p:sp>
    </p:spTree>
    <p:extLst>
      <p:ext uri="{BB962C8B-B14F-4D97-AF65-F5344CB8AC3E}">
        <p14:creationId xmlns:p14="http://schemas.microsoft.com/office/powerpoint/2010/main" val="1710043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2EEB-3A74-7A2E-3DF5-C0F11C529EAE}"/>
              </a:ext>
            </a:extLst>
          </p:cNvPr>
          <p:cNvSpPr>
            <a:spLocks noGrp="1"/>
          </p:cNvSpPr>
          <p:nvPr>
            <p:ph type="title"/>
          </p:nvPr>
        </p:nvSpPr>
        <p:spPr/>
        <p:txBody>
          <a:bodyPr>
            <a:normAutofit/>
          </a:bodyPr>
          <a:lstStyle/>
          <a:p>
            <a:r>
              <a:rPr lang="en-US" sz="3600" dirty="0">
                <a:latin typeface="Arial Nova" panose="020B0504020202020204" pitchFamily="34" charset="0"/>
              </a:rPr>
              <a:t>Four different metabolic clinics</a:t>
            </a:r>
          </a:p>
        </p:txBody>
      </p:sp>
      <p:sp>
        <p:nvSpPr>
          <p:cNvPr id="9" name="TextBox 8">
            <a:extLst>
              <a:ext uri="{FF2B5EF4-FFF2-40B4-BE49-F238E27FC236}">
                <a16:creationId xmlns:a16="http://schemas.microsoft.com/office/drawing/2014/main" id="{83633B65-A410-7E32-EA20-A104BC7BD89B}"/>
              </a:ext>
            </a:extLst>
          </p:cNvPr>
          <p:cNvSpPr txBox="1"/>
          <p:nvPr/>
        </p:nvSpPr>
        <p:spPr>
          <a:xfrm>
            <a:off x="6809409" y="2058656"/>
            <a:ext cx="4426212" cy="1200329"/>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en-US" sz="3600" b="1" dirty="0" err="1">
                <a:solidFill>
                  <a:srgbClr val="003087"/>
                </a:solidFill>
                <a:latin typeface="Georgia" panose="02040502050405020303" pitchFamily="18" charset="0"/>
              </a:rPr>
              <a:t>Duke</a:t>
            </a:r>
            <a:r>
              <a:rPr lang="en-US" sz="3600" dirty="0" err="1">
                <a:solidFill>
                  <a:srgbClr val="003087"/>
                </a:solidFill>
                <a:latin typeface="Georgia" panose="02040502050405020303" pitchFamily="18" charset="0"/>
              </a:rPr>
              <a:t>Health</a:t>
            </a:r>
            <a:endParaRPr lang="en-US" sz="3600" dirty="0">
              <a:solidFill>
                <a:srgbClr val="003087"/>
              </a:solidFill>
              <a:latin typeface="Georgia" panose="02040502050405020303" pitchFamily="18" charset="0"/>
            </a:endParaRPr>
          </a:p>
          <a:p>
            <a:r>
              <a:rPr lang="en-US" sz="3600" dirty="0">
                <a:solidFill>
                  <a:srgbClr val="003087"/>
                </a:solidFill>
                <a:latin typeface="Georgia" panose="02040502050405020303" pitchFamily="18" charset="0"/>
              </a:rPr>
              <a:t>Keto Medicine Clinic</a:t>
            </a:r>
          </a:p>
        </p:txBody>
      </p:sp>
      <p:pic>
        <p:nvPicPr>
          <p:cNvPr id="2052" name="Picture 4" descr="Virta Health - Crunchbase Company Profile &amp; Funding">
            <a:extLst>
              <a:ext uri="{FF2B5EF4-FFF2-40B4-BE49-F238E27FC236}">
                <a16:creationId xmlns:a16="http://schemas.microsoft.com/office/drawing/2014/main" id="{57989C93-24EB-E802-EE84-16ACFD75E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4516" y="3909786"/>
            <a:ext cx="2286000" cy="228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5CF38A4-0827-FCDA-E5D0-8BBE1AD51217}"/>
              </a:ext>
            </a:extLst>
          </p:cNvPr>
          <p:cNvGrpSpPr/>
          <p:nvPr/>
        </p:nvGrpSpPr>
        <p:grpSpPr>
          <a:xfrm>
            <a:off x="587084" y="1962016"/>
            <a:ext cx="5669251" cy="1497004"/>
            <a:chOff x="5024233" y="3148939"/>
            <a:chExt cx="4344738" cy="1120238"/>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35CC34C3-2327-345F-0695-F999016AF041}"/>
                </a:ext>
              </a:extLst>
            </p:cNvPr>
            <p:cNvPicPr>
              <a:picLocks noChangeAspect="1"/>
            </p:cNvPicPr>
            <p:nvPr/>
          </p:nvPicPr>
          <p:blipFill rotWithShape="1">
            <a:blip r:embed="rId4"/>
            <a:srcRect l="56312" r="-1"/>
            <a:stretch/>
          </p:blipFill>
          <p:spPr>
            <a:xfrm>
              <a:off x="5024233" y="3709058"/>
              <a:ext cx="4344738" cy="560119"/>
            </a:xfrm>
            <a:prstGeom prst="rect">
              <a:avLst/>
            </a:prstGeom>
          </p:spPr>
        </p:pic>
        <p:pic>
          <p:nvPicPr>
            <p:cNvPr id="16" name="Picture 15">
              <a:extLst>
                <a:ext uri="{FF2B5EF4-FFF2-40B4-BE49-F238E27FC236}">
                  <a16:creationId xmlns:a16="http://schemas.microsoft.com/office/drawing/2014/main" id="{39D8C332-A0D2-1F30-42D1-D133270BC4BE}"/>
                </a:ext>
              </a:extLst>
            </p:cNvPr>
            <p:cNvPicPr>
              <a:picLocks noChangeAspect="1"/>
            </p:cNvPicPr>
            <p:nvPr/>
          </p:nvPicPr>
          <p:blipFill rotWithShape="1">
            <a:blip r:embed="rId4"/>
            <a:srcRect r="56312"/>
            <a:stretch/>
          </p:blipFill>
          <p:spPr>
            <a:xfrm>
              <a:off x="5024233" y="3148939"/>
              <a:ext cx="4344738" cy="560119"/>
            </a:xfrm>
            <a:prstGeom prst="rect">
              <a:avLst/>
            </a:prstGeom>
          </p:spPr>
        </p:pic>
      </p:grpSp>
      <p:pic>
        <p:nvPicPr>
          <p:cNvPr id="2058" name="Picture 10" descr="Doctor Tro by Dr. Tro's Medical Weight Loss &amp; Direct Primary Care">
            <a:extLst>
              <a:ext uri="{FF2B5EF4-FFF2-40B4-BE49-F238E27FC236}">
                <a16:creationId xmlns:a16="http://schemas.microsoft.com/office/drawing/2014/main" id="{3D5374A2-CD9B-B93E-0C41-132AF4316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9515" y="3909786"/>
            <a:ext cx="2286000" cy="228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628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8F41BD-3B60-104A-77AD-D431A27A3932}"/>
              </a:ext>
            </a:extLst>
          </p:cNvPr>
          <p:cNvSpPr>
            <a:spLocks noGrp="1"/>
          </p:cNvSpPr>
          <p:nvPr>
            <p:ph idx="1"/>
          </p:nvPr>
        </p:nvSpPr>
        <p:spPr/>
        <p:txBody>
          <a:bodyPr>
            <a:normAutofit fontScale="92500" lnSpcReduction="20000"/>
          </a:bodyPr>
          <a:lstStyle/>
          <a:p>
            <a:pPr marL="0" indent="0">
              <a:buNone/>
            </a:pPr>
            <a:r>
              <a:rPr lang="en-US" dirty="0">
                <a:latin typeface="Arial Nova" panose="020B0504020202020204" pitchFamily="34" charset="0"/>
              </a:rPr>
              <a:t>[Primary job]</a:t>
            </a:r>
          </a:p>
          <a:p>
            <a:pPr marL="0" indent="0">
              <a:buNone/>
            </a:pPr>
            <a:r>
              <a:rPr lang="en-US" sz="1900" dirty="0">
                <a:latin typeface="Arial Nova" panose="020B0504020202020204" pitchFamily="34" charset="0"/>
              </a:rPr>
              <a:t>[Primary Job description]</a:t>
            </a:r>
            <a:endParaRPr lang="en-US" sz="2100" dirty="0">
              <a:latin typeface="Arial Nova" panose="020B0504020202020204" pitchFamily="34" charset="0"/>
            </a:endParaRPr>
          </a:p>
          <a:p>
            <a:pPr marL="0" indent="0">
              <a:buNone/>
            </a:pPr>
            <a:endParaRPr lang="en-US" dirty="0">
              <a:latin typeface="Arial Nova" panose="020B0504020202020204" pitchFamily="34" charset="0"/>
            </a:endParaRPr>
          </a:p>
          <a:p>
            <a:pPr marL="0" indent="0">
              <a:buNone/>
            </a:pPr>
            <a:r>
              <a:rPr lang="en-US" dirty="0">
                <a:latin typeface="Arial Nova" panose="020B0504020202020204" pitchFamily="34" charset="0"/>
              </a:rPr>
              <a:t>Society of Metabolic Health Practitioners</a:t>
            </a:r>
          </a:p>
          <a:p>
            <a:pPr marL="0" indent="0">
              <a:buNone/>
            </a:pPr>
            <a:r>
              <a:rPr lang="en-US" sz="2000" dirty="0">
                <a:latin typeface="Arial Nova" panose="020B0504020202020204" pitchFamily="34" charset="0"/>
              </a:rPr>
              <a:t>Metabolic health practitioner</a:t>
            </a:r>
          </a:p>
          <a:p>
            <a:pPr marL="0" indent="0">
              <a:buNone/>
            </a:pPr>
            <a:endParaRPr lang="en-US" dirty="0">
              <a:latin typeface="Arial Nova" panose="020B0504020202020204" pitchFamily="34" charset="0"/>
            </a:endParaRPr>
          </a:p>
          <a:p>
            <a:pPr marL="0" indent="0">
              <a:buNone/>
            </a:pPr>
            <a:r>
              <a:rPr lang="en-US" dirty="0">
                <a:latin typeface="Arial Nova" panose="020B0504020202020204" pitchFamily="34" charset="0"/>
              </a:rPr>
              <a:t>[Secondary title, delete if not needed]</a:t>
            </a:r>
          </a:p>
          <a:p>
            <a:pPr marL="0" indent="0">
              <a:buNone/>
            </a:pPr>
            <a:r>
              <a:rPr lang="en-US" sz="2000" dirty="0">
                <a:latin typeface="Arial Nova" panose="020B0504020202020204" pitchFamily="34" charset="0"/>
              </a:rPr>
              <a:t>[Secondary title description]</a:t>
            </a:r>
          </a:p>
          <a:p>
            <a:pPr marL="0" indent="0" algn="r">
              <a:buNone/>
            </a:pPr>
            <a:endParaRPr lang="en-US" sz="2000" dirty="0">
              <a:latin typeface="Arial Nova" panose="020B0504020202020204" pitchFamily="34" charset="0"/>
            </a:endParaRPr>
          </a:p>
          <a:p>
            <a:pPr marL="0" indent="0">
              <a:buNone/>
            </a:pPr>
            <a:r>
              <a:rPr lang="en-US" dirty="0">
                <a:latin typeface="Arial Nova" panose="020B0504020202020204" pitchFamily="34" charset="0"/>
              </a:rPr>
              <a:t>[Tertiary title, delete if not needed]</a:t>
            </a:r>
          </a:p>
          <a:p>
            <a:pPr marL="0" indent="0">
              <a:buNone/>
            </a:pPr>
            <a:r>
              <a:rPr lang="en-US" sz="2100" dirty="0">
                <a:latin typeface="Arial Nova" panose="020B0504020202020204" pitchFamily="34" charset="0"/>
              </a:rPr>
              <a:t>[Tertiary title description]</a:t>
            </a:r>
          </a:p>
          <a:p>
            <a:pPr marL="0" indent="0">
              <a:buNone/>
            </a:pPr>
            <a:endParaRPr lang="en-US" dirty="0">
              <a:latin typeface="Arial Nova" panose="020B0504020202020204" pitchFamily="34" charset="0"/>
            </a:endParaRPr>
          </a:p>
          <a:p>
            <a:pPr marL="0" indent="0">
              <a:buNone/>
            </a:pPr>
            <a:endParaRPr lang="en-US" dirty="0">
              <a:latin typeface="Arial Nova" panose="020B0504020202020204" pitchFamily="34" charset="0"/>
            </a:endParaRPr>
          </a:p>
        </p:txBody>
      </p:sp>
      <p:sp>
        <p:nvSpPr>
          <p:cNvPr id="2" name="Title 1">
            <a:extLst>
              <a:ext uri="{FF2B5EF4-FFF2-40B4-BE49-F238E27FC236}">
                <a16:creationId xmlns:a16="http://schemas.microsoft.com/office/drawing/2014/main" id="{65E6D076-02CC-CF65-C2B0-455AF072DF30}"/>
              </a:ext>
            </a:extLst>
          </p:cNvPr>
          <p:cNvSpPr>
            <a:spLocks noGrp="1"/>
          </p:cNvSpPr>
          <p:nvPr>
            <p:ph type="title"/>
          </p:nvPr>
        </p:nvSpPr>
        <p:spPr/>
        <p:txBody>
          <a:bodyPr>
            <a:normAutofit/>
          </a:bodyPr>
          <a:lstStyle/>
          <a:p>
            <a:r>
              <a:rPr lang="en-US" sz="3600" dirty="0">
                <a:latin typeface="Arial Nova" panose="020B0504020202020204" pitchFamily="34" charset="0"/>
              </a:rPr>
              <a:t>Who I am</a:t>
            </a:r>
          </a:p>
        </p:txBody>
      </p:sp>
      <p:sp>
        <p:nvSpPr>
          <p:cNvPr id="5" name="Rectangle: Rounded Corners 4">
            <a:extLst>
              <a:ext uri="{FF2B5EF4-FFF2-40B4-BE49-F238E27FC236}">
                <a16:creationId xmlns:a16="http://schemas.microsoft.com/office/drawing/2014/main" id="{2B438B91-569D-755D-F84C-59DBED7CC9F7}"/>
              </a:ext>
            </a:extLst>
          </p:cNvPr>
          <p:cNvSpPr/>
          <p:nvPr/>
        </p:nvSpPr>
        <p:spPr>
          <a:xfrm>
            <a:off x="7992662" y="2839236"/>
            <a:ext cx="2929094" cy="1009860"/>
          </a:xfrm>
          <a:prstGeom prst="roundRect">
            <a:avLst/>
          </a:prstGeom>
          <a:solidFill>
            <a:schemeClr val="tx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Society of Metabolic Health Practitioners">
            <a:extLst>
              <a:ext uri="{FF2B5EF4-FFF2-40B4-BE49-F238E27FC236}">
                <a16:creationId xmlns:a16="http://schemas.microsoft.com/office/drawing/2014/main" id="{12B919A5-7D31-B969-881A-98DD98F19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0578" y="2991063"/>
            <a:ext cx="2531176" cy="7062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BE9853BF-0F22-110B-8CA5-63448E3C55EE}"/>
              </a:ext>
            </a:extLst>
          </p:cNvPr>
          <p:cNvSpPr/>
          <p:nvPr/>
        </p:nvSpPr>
        <p:spPr>
          <a:xfrm>
            <a:off x="7992662" y="5081116"/>
            <a:ext cx="2929094" cy="1009860"/>
          </a:xfrm>
          <a:prstGeom prst="roundRect">
            <a:avLst/>
          </a:prstGeom>
          <a:solidFill>
            <a:schemeClr val="tx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[Logo or delete]</a:t>
            </a:r>
          </a:p>
        </p:txBody>
      </p:sp>
      <p:sp>
        <p:nvSpPr>
          <p:cNvPr id="7" name="Rectangle: Rounded Corners 6">
            <a:extLst>
              <a:ext uri="{FF2B5EF4-FFF2-40B4-BE49-F238E27FC236}">
                <a16:creationId xmlns:a16="http://schemas.microsoft.com/office/drawing/2014/main" id="{A893980A-9104-6DD8-2E2B-87FAF8ABF73A}"/>
              </a:ext>
            </a:extLst>
          </p:cNvPr>
          <p:cNvSpPr/>
          <p:nvPr/>
        </p:nvSpPr>
        <p:spPr>
          <a:xfrm>
            <a:off x="7992662" y="3960176"/>
            <a:ext cx="2929094" cy="1009860"/>
          </a:xfrm>
          <a:prstGeom prst="roundRect">
            <a:avLst/>
          </a:prstGeom>
          <a:solidFill>
            <a:schemeClr val="tx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[Logo or delete]</a:t>
            </a:r>
          </a:p>
        </p:txBody>
      </p:sp>
      <p:sp>
        <p:nvSpPr>
          <p:cNvPr id="8" name="Rectangle: Rounded Corners 7">
            <a:extLst>
              <a:ext uri="{FF2B5EF4-FFF2-40B4-BE49-F238E27FC236}">
                <a16:creationId xmlns:a16="http://schemas.microsoft.com/office/drawing/2014/main" id="{B214E53B-C488-8397-145C-24B5F56F9FAD}"/>
              </a:ext>
            </a:extLst>
          </p:cNvPr>
          <p:cNvSpPr/>
          <p:nvPr/>
        </p:nvSpPr>
        <p:spPr>
          <a:xfrm>
            <a:off x="7992662" y="1677549"/>
            <a:ext cx="2929094" cy="1009860"/>
          </a:xfrm>
          <a:prstGeom prst="roundRect">
            <a:avLst/>
          </a:prstGeom>
          <a:solidFill>
            <a:schemeClr val="tx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[Logo]</a:t>
            </a:r>
          </a:p>
        </p:txBody>
      </p:sp>
    </p:spTree>
    <p:extLst>
      <p:ext uri="{BB962C8B-B14F-4D97-AF65-F5344CB8AC3E}">
        <p14:creationId xmlns:p14="http://schemas.microsoft.com/office/powerpoint/2010/main" val="235104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EADF0E-9D48-2828-4038-D19A656B994A}"/>
              </a:ext>
            </a:extLst>
          </p:cNvPr>
          <p:cNvSpPr>
            <a:spLocks noGrp="1"/>
          </p:cNvSpPr>
          <p:nvPr>
            <p:ph type="title"/>
          </p:nvPr>
        </p:nvSpPr>
        <p:spPr/>
        <p:txBody>
          <a:bodyPr>
            <a:normAutofit/>
          </a:bodyPr>
          <a:lstStyle/>
          <a:p>
            <a:r>
              <a:rPr lang="en-US" sz="3600" dirty="0">
                <a:latin typeface="Arial Nova" panose="020B0504020202020204" pitchFamily="34" charset="0"/>
              </a:rPr>
              <a:t>Compare</a:t>
            </a:r>
          </a:p>
        </p:txBody>
      </p:sp>
      <p:graphicFrame>
        <p:nvGraphicFramePr>
          <p:cNvPr id="7" name="Table 6">
            <a:extLst>
              <a:ext uri="{FF2B5EF4-FFF2-40B4-BE49-F238E27FC236}">
                <a16:creationId xmlns:a16="http://schemas.microsoft.com/office/drawing/2014/main" id="{1A4711E7-860F-D202-D5E6-CF92722FD1E8}"/>
              </a:ext>
            </a:extLst>
          </p:cNvPr>
          <p:cNvGraphicFramePr>
            <a:graphicFrameLocks noGrp="1"/>
          </p:cNvGraphicFramePr>
          <p:nvPr>
            <p:extLst>
              <p:ext uri="{D42A27DB-BD31-4B8C-83A1-F6EECF244321}">
                <p14:modId xmlns:p14="http://schemas.microsoft.com/office/powerpoint/2010/main" val="490819257"/>
              </p:ext>
            </p:extLst>
          </p:nvPr>
        </p:nvGraphicFramePr>
        <p:xfrm>
          <a:off x="461336" y="2000868"/>
          <a:ext cx="11380140" cy="3363011"/>
        </p:xfrm>
        <a:graphic>
          <a:graphicData uri="http://schemas.openxmlformats.org/drawingml/2006/table">
            <a:tbl>
              <a:tblPr firstRow="1" bandRow="1">
                <a:tableStyleId>{3B4B98B0-60AC-42C2-AFA5-B58CD77FA1E5}</a:tableStyleId>
              </a:tblPr>
              <a:tblGrid>
                <a:gridCol w="1896690">
                  <a:extLst>
                    <a:ext uri="{9D8B030D-6E8A-4147-A177-3AD203B41FA5}">
                      <a16:colId xmlns:a16="http://schemas.microsoft.com/office/drawing/2014/main" val="382514226"/>
                    </a:ext>
                  </a:extLst>
                </a:gridCol>
                <a:gridCol w="1896690">
                  <a:extLst>
                    <a:ext uri="{9D8B030D-6E8A-4147-A177-3AD203B41FA5}">
                      <a16:colId xmlns:a16="http://schemas.microsoft.com/office/drawing/2014/main" val="1368753148"/>
                    </a:ext>
                  </a:extLst>
                </a:gridCol>
                <a:gridCol w="1896690">
                  <a:extLst>
                    <a:ext uri="{9D8B030D-6E8A-4147-A177-3AD203B41FA5}">
                      <a16:colId xmlns:a16="http://schemas.microsoft.com/office/drawing/2014/main" val="7463949"/>
                    </a:ext>
                  </a:extLst>
                </a:gridCol>
                <a:gridCol w="1896690">
                  <a:extLst>
                    <a:ext uri="{9D8B030D-6E8A-4147-A177-3AD203B41FA5}">
                      <a16:colId xmlns:a16="http://schemas.microsoft.com/office/drawing/2014/main" val="1364209149"/>
                    </a:ext>
                  </a:extLst>
                </a:gridCol>
                <a:gridCol w="1896690">
                  <a:extLst>
                    <a:ext uri="{9D8B030D-6E8A-4147-A177-3AD203B41FA5}">
                      <a16:colId xmlns:a16="http://schemas.microsoft.com/office/drawing/2014/main" val="1898748789"/>
                    </a:ext>
                  </a:extLst>
                </a:gridCol>
                <a:gridCol w="1896690">
                  <a:extLst>
                    <a:ext uri="{9D8B030D-6E8A-4147-A177-3AD203B41FA5}">
                      <a16:colId xmlns:a16="http://schemas.microsoft.com/office/drawing/2014/main" val="2391017332"/>
                    </a:ext>
                  </a:extLst>
                </a:gridCol>
              </a:tblGrid>
              <a:tr h="504268">
                <a:tc>
                  <a:txBody>
                    <a:bodyPr/>
                    <a:lstStyle/>
                    <a:p>
                      <a:pPr algn="ctr"/>
                      <a:r>
                        <a:rPr lang="en-US" sz="2000" b="1" dirty="0">
                          <a:solidFill>
                            <a:schemeClr val="tx1"/>
                          </a:solidFill>
                          <a:latin typeface="Arial Nova" panose="020B0504020202020204" pitchFamily="34" charset="0"/>
                        </a:rPr>
                        <a:t>Study</a:t>
                      </a:r>
                      <a:endParaRPr lang="en-US" sz="20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2000" b="1" dirty="0">
                          <a:solidFill>
                            <a:schemeClr val="tx1"/>
                          </a:solidFill>
                          <a:latin typeface="Arial Nova" panose="020B0504020202020204" pitchFamily="34" charset="0"/>
                          <a:cs typeface="Arial" panose="020B0604020202020204" pitchFamily="34" charset="0"/>
                        </a:rPr>
                        <a:t>T2D Reversal</a:t>
                      </a:r>
                    </a:p>
                  </a:txBody>
                  <a:tcPr anchor="ctr"/>
                </a:tc>
                <a:tc>
                  <a:txBody>
                    <a:bodyPr/>
                    <a:lstStyle/>
                    <a:p>
                      <a:pPr algn="ctr"/>
                      <a:r>
                        <a:rPr lang="en-US" sz="2000" b="1" dirty="0">
                          <a:solidFill>
                            <a:schemeClr val="tx1"/>
                          </a:solidFill>
                          <a:latin typeface="Arial Nova" panose="020B0504020202020204" pitchFamily="34" charset="0"/>
                        </a:rPr>
                        <a:t>A1c</a:t>
                      </a:r>
                      <a:endParaRPr lang="en-US" sz="20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2000" b="1" dirty="0">
                          <a:solidFill>
                            <a:schemeClr val="tx1"/>
                          </a:solidFill>
                          <a:latin typeface="Arial Nova" panose="020B0504020202020204" pitchFamily="34" charset="0"/>
                        </a:rPr>
                        <a:t>Weight </a:t>
                      </a:r>
                      <a:endParaRPr lang="en-US" sz="20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2000" b="1" dirty="0">
                          <a:solidFill>
                            <a:schemeClr val="tx1"/>
                          </a:solidFill>
                          <a:latin typeface="Arial Nova" panose="020B0504020202020204" pitchFamily="34" charset="0"/>
                        </a:rPr>
                        <a:t>BP (mmHg)</a:t>
                      </a:r>
                      <a:endParaRPr lang="en-US" sz="20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2000" b="1" dirty="0">
                          <a:solidFill>
                            <a:schemeClr val="tx1"/>
                          </a:solidFill>
                          <a:latin typeface="Arial Nova" panose="020B0504020202020204" pitchFamily="34" charset="0"/>
                        </a:rPr>
                        <a:t>Deprescribing</a:t>
                      </a:r>
                      <a:endParaRPr lang="en-US" sz="2000" b="1" dirty="0">
                        <a:solidFill>
                          <a:schemeClr val="tx1"/>
                        </a:solidFill>
                        <a:latin typeface="Arial Nova" panose="020B0504020202020204" pitchFamily="34" charset="0"/>
                        <a:cs typeface="Arial" panose="020B0604020202020204" pitchFamily="34" charset="0"/>
                      </a:endParaRPr>
                    </a:p>
                  </a:txBody>
                  <a:tcPr anchor="ctr"/>
                </a:tc>
                <a:extLst>
                  <a:ext uri="{0D108BD9-81ED-4DB2-BD59-A6C34878D82A}">
                    <a16:rowId xmlns:a16="http://schemas.microsoft.com/office/drawing/2014/main" val="1237359975"/>
                  </a:ext>
                </a:extLst>
              </a:tr>
              <a:tr h="720424">
                <a:tc>
                  <a:txBody>
                    <a:bodyPr/>
                    <a:lstStyle/>
                    <a:p>
                      <a:pPr algn="ctr"/>
                      <a:r>
                        <a:rPr lang="en-US" sz="1600" b="1" dirty="0" err="1">
                          <a:solidFill>
                            <a:schemeClr val="tx1"/>
                          </a:solidFill>
                          <a:latin typeface="Arial Nova" panose="020B0504020202020204" pitchFamily="34" charset="0"/>
                        </a:rPr>
                        <a:t>Virta</a:t>
                      </a:r>
                      <a:r>
                        <a:rPr lang="en-US" sz="1600" b="1" dirty="0">
                          <a:solidFill>
                            <a:schemeClr val="tx1"/>
                          </a:solidFill>
                          <a:latin typeface="Arial Nova" panose="020B0504020202020204" pitchFamily="34" charset="0"/>
                        </a:rPr>
                        <a:t> Health</a:t>
                      </a:r>
                      <a:endParaRPr lang="en-US" sz="1600" b="1" i="0"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cs typeface="Arial" panose="020B0604020202020204" pitchFamily="34" charset="0"/>
                        </a:rPr>
                        <a:t>53%</a:t>
                      </a:r>
                    </a:p>
                  </a:txBody>
                  <a:tcPr anchor="ctr"/>
                </a:tc>
                <a:tc>
                  <a:txBody>
                    <a:bodyPr/>
                    <a:lstStyle/>
                    <a:p>
                      <a:pPr algn="ctr"/>
                      <a:r>
                        <a:rPr lang="en-US" sz="2000" b="1" dirty="0">
                          <a:solidFill>
                            <a:schemeClr val="tx1"/>
                          </a:solidFill>
                          <a:latin typeface="Arial Nova" panose="020B0504020202020204" pitchFamily="34" charset="0"/>
                        </a:rPr>
                        <a:t>↓</a:t>
                      </a:r>
                      <a:r>
                        <a:rPr lang="en-US" sz="1600" b="0" dirty="0">
                          <a:solidFill>
                            <a:schemeClr val="tx1"/>
                          </a:solidFill>
                          <a:latin typeface="Arial Nova" panose="020B0504020202020204" pitchFamily="34" charset="0"/>
                        </a:rPr>
                        <a:t> 7.7% to 6.7% </a:t>
                      </a:r>
                    </a:p>
                    <a:p>
                      <a:pPr algn="ctr"/>
                      <a:r>
                        <a:rPr lang="en-US" sz="1600" b="1" dirty="0">
                          <a:solidFill>
                            <a:schemeClr val="tx1"/>
                          </a:solidFill>
                          <a:latin typeface="Arial Nova" panose="020B0504020202020204" pitchFamily="34" charset="0"/>
                        </a:rPr>
                        <a:t>(-1.0%)</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 </a:t>
                      </a:r>
                      <a:r>
                        <a:rPr lang="en-US" sz="1600" b="0" dirty="0">
                          <a:solidFill>
                            <a:schemeClr val="tx1"/>
                          </a:solidFill>
                          <a:latin typeface="Arial Nova" panose="020B0504020202020204" pitchFamily="34" charset="0"/>
                        </a:rPr>
                        <a:t>114kg to 102 kg </a:t>
                      </a:r>
                    </a:p>
                    <a:p>
                      <a:pPr algn="ctr"/>
                      <a:r>
                        <a:rPr lang="en-US" sz="1600" b="1" dirty="0">
                          <a:solidFill>
                            <a:schemeClr val="tx1"/>
                          </a:solidFill>
                          <a:latin typeface="Arial Nova" panose="020B0504020202020204" pitchFamily="34" charset="0"/>
                        </a:rPr>
                        <a:t>(-12kg)</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a:t>
                      </a:r>
                      <a:r>
                        <a:rPr lang="en-US" sz="1600" b="0" dirty="0">
                          <a:solidFill>
                            <a:schemeClr val="tx1"/>
                          </a:solidFill>
                          <a:latin typeface="Arial Nova" panose="020B0504020202020204" pitchFamily="34" charset="0"/>
                        </a:rPr>
                        <a:t> 131/81 to 126/78 </a:t>
                      </a:r>
                    </a:p>
                    <a:p>
                      <a:pPr algn="ctr"/>
                      <a:r>
                        <a:rPr lang="en-US" sz="1600" b="1" dirty="0">
                          <a:solidFill>
                            <a:schemeClr val="tx1"/>
                          </a:solidFill>
                          <a:latin typeface="Arial Nova" panose="020B0504020202020204" pitchFamily="34" charset="0"/>
                        </a:rPr>
                        <a:t>(-6/3)</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 </a:t>
                      </a:r>
                      <a:r>
                        <a:rPr lang="en-US" sz="1600" b="0" dirty="0">
                          <a:solidFill>
                            <a:schemeClr val="tx1"/>
                          </a:solidFill>
                          <a:latin typeface="Arial Nova" panose="020B0504020202020204" pitchFamily="34" charset="0"/>
                        </a:rPr>
                        <a:t>Insulin dose </a:t>
                      </a:r>
                      <a:r>
                        <a:rPr lang="en-US" sz="1600" b="1" dirty="0">
                          <a:solidFill>
                            <a:schemeClr val="tx1"/>
                          </a:solidFill>
                          <a:latin typeface="Arial Nova" panose="020B0504020202020204" pitchFamily="34" charset="0"/>
                        </a:rPr>
                        <a:t>81%</a:t>
                      </a:r>
                    </a:p>
                    <a:p>
                      <a:pPr algn="ctr"/>
                      <a:r>
                        <a:rPr lang="en-US" sz="1600" b="0" dirty="0">
                          <a:solidFill>
                            <a:schemeClr val="tx1"/>
                          </a:solidFill>
                          <a:latin typeface="Arial Nova" panose="020B0504020202020204" pitchFamily="34" charset="0"/>
                        </a:rPr>
                        <a:t>↓</a:t>
                      </a:r>
                      <a:r>
                        <a:rPr lang="en-US" sz="1400" b="1" dirty="0">
                          <a:solidFill>
                            <a:schemeClr val="tx1"/>
                          </a:solidFill>
                          <a:latin typeface="Arial Nova" panose="020B0504020202020204" pitchFamily="34" charset="0"/>
                        </a:rPr>
                        <a:t> </a:t>
                      </a:r>
                      <a:r>
                        <a:rPr lang="en-US" sz="1600" b="1" dirty="0">
                          <a:solidFill>
                            <a:schemeClr val="tx1"/>
                          </a:solidFill>
                          <a:latin typeface="Arial Nova" panose="020B0504020202020204" pitchFamily="34" charset="0"/>
                        </a:rPr>
                        <a:t>30% </a:t>
                      </a:r>
                      <a:r>
                        <a:rPr lang="en-US" sz="1600" b="0" dirty="0">
                          <a:solidFill>
                            <a:schemeClr val="tx1"/>
                          </a:solidFill>
                          <a:latin typeface="Arial Nova" panose="020B0504020202020204" pitchFamily="34" charset="0"/>
                        </a:rPr>
                        <a:t>DM meds</a:t>
                      </a:r>
                      <a:endParaRPr lang="en-US" sz="1600" b="0" dirty="0">
                        <a:solidFill>
                          <a:schemeClr val="tx1"/>
                        </a:solidFill>
                        <a:latin typeface="Arial Nova" panose="020B0504020202020204" pitchFamily="34" charset="0"/>
                        <a:cs typeface="Arial" panose="020B0604020202020204" pitchFamily="34" charset="0"/>
                      </a:endParaRPr>
                    </a:p>
                  </a:txBody>
                  <a:tcPr anchor="ctr"/>
                </a:tc>
                <a:extLst>
                  <a:ext uri="{0D108BD9-81ED-4DB2-BD59-A6C34878D82A}">
                    <a16:rowId xmlns:a16="http://schemas.microsoft.com/office/drawing/2014/main" val="1226703981"/>
                  </a:ext>
                </a:extLst>
              </a:tr>
              <a:tr h="651813">
                <a:tc>
                  <a:txBody>
                    <a:bodyPr/>
                    <a:lstStyle/>
                    <a:p>
                      <a:pPr algn="ctr"/>
                      <a:r>
                        <a:rPr lang="en-US" sz="1600" b="1" u="none" dirty="0">
                          <a:solidFill>
                            <a:schemeClr val="tx1"/>
                          </a:solidFill>
                          <a:latin typeface="Arial Nova" panose="020B0504020202020204" pitchFamily="34" charset="0"/>
                        </a:rPr>
                        <a:t>Dr. Unwin Pilot Program</a:t>
                      </a:r>
                      <a:endParaRPr lang="en-US" sz="1600" b="1" i="0" u="none"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cs typeface="Arial" panose="020B0604020202020204" pitchFamily="34" charset="0"/>
                        </a:rPr>
                        <a:t>51%</a:t>
                      </a:r>
                    </a:p>
                  </a:txBody>
                  <a:tcPr anchor="ctr"/>
                </a:tc>
                <a:tc>
                  <a:txBody>
                    <a:bodyPr/>
                    <a:lstStyle/>
                    <a:p>
                      <a:pPr algn="ctr"/>
                      <a:r>
                        <a:rPr lang="en-US" sz="1600" b="1" dirty="0">
                          <a:solidFill>
                            <a:schemeClr val="tx1"/>
                          </a:solidFill>
                          <a:latin typeface="Arial Nova" panose="020B0504020202020204" pitchFamily="34" charset="0"/>
                        </a:rPr>
                        <a:t>↓ </a:t>
                      </a:r>
                      <a:r>
                        <a:rPr lang="en-US" sz="1600" b="0" dirty="0">
                          <a:solidFill>
                            <a:schemeClr val="tx1"/>
                          </a:solidFill>
                          <a:latin typeface="Arial Nova" panose="020B0504020202020204" pitchFamily="34" charset="0"/>
                        </a:rPr>
                        <a:t>6.9% to 6.0% </a:t>
                      </a:r>
                    </a:p>
                    <a:p>
                      <a:pPr algn="ctr"/>
                      <a:r>
                        <a:rPr lang="en-US" sz="1600" b="1" dirty="0">
                          <a:solidFill>
                            <a:schemeClr val="tx1"/>
                          </a:solidFill>
                          <a:latin typeface="Arial Nova" panose="020B0504020202020204" pitchFamily="34" charset="0"/>
                        </a:rPr>
                        <a:t>(-0.9%)</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a:t>
                      </a:r>
                      <a:r>
                        <a:rPr lang="en-US" sz="1400" b="1" dirty="0">
                          <a:solidFill>
                            <a:schemeClr val="tx1"/>
                          </a:solidFill>
                          <a:latin typeface="Arial Nova" panose="020B0504020202020204" pitchFamily="34" charset="0"/>
                        </a:rPr>
                        <a:t> </a:t>
                      </a:r>
                      <a:r>
                        <a:rPr lang="en-US" sz="1600" b="0" dirty="0">
                          <a:solidFill>
                            <a:schemeClr val="tx1"/>
                          </a:solidFill>
                          <a:latin typeface="Arial Nova" panose="020B0504020202020204" pitchFamily="34" charset="0"/>
                        </a:rPr>
                        <a:t>98kg to 89kg </a:t>
                      </a:r>
                    </a:p>
                    <a:p>
                      <a:pPr algn="ctr"/>
                      <a:r>
                        <a:rPr lang="en-US" sz="1600" b="1" dirty="0">
                          <a:solidFill>
                            <a:schemeClr val="tx1"/>
                          </a:solidFill>
                          <a:latin typeface="Arial Nova" panose="020B0504020202020204" pitchFamily="34" charset="0"/>
                        </a:rPr>
                        <a:t>(-8.8kg)</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a:t>
                      </a:r>
                      <a:r>
                        <a:rPr lang="en-US" sz="1600" b="0" dirty="0">
                          <a:solidFill>
                            <a:schemeClr val="tx1"/>
                          </a:solidFill>
                          <a:latin typeface="Arial Nova" panose="020B0504020202020204" pitchFamily="34" charset="0"/>
                        </a:rPr>
                        <a:t> 144/85 to 135/79 </a:t>
                      </a:r>
                    </a:p>
                    <a:p>
                      <a:pPr algn="ctr"/>
                      <a:r>
                        <a:rPr lang="en-US" sz="1600" b="1" dirty="0">
                          <a:solidFill>
                            <a:schemeClr val="tx1"/>
                          </a:solidFill>
                          <a:latin typeface="Arial Nova" panose="020B0504020202020204" pitchFamily="34" charset="0"/>
                        </a:rPr>
                        <a:t>(-9/6)</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13% </a:t>
                      </a:r>
                      <a:r>
                        <a:rPr lang="en-US" sz="1600" b="0" dirty="0">
                          <a:solidFill>
                            <a:schemeClr val="tx1"/>
                          </a:solidFill>
                          <a:latin typeface="Arial Nova" panose="020B0504020202020204" pitchFamily="34" charset="0"/>
                        </a:rPr>
                        <a:t>stopped at least 1 medication</a:t>
                      </a:r>
                      <a:endParaRPr lang="en-US" sz="1600" b="0" dirty="0">
                        <a:solidFill>
                          <a:schemeClr val="tx1"/>
                        </a:solidFill>
                        <a:latin typeface="Arial Nova" panose="020B0504020202020204" pitchFamily="34" charset="0"/>
                        <a:cs typeface="Arial" panose="020B0604020202020204" pitchFamily="34" charset="0"/>
                      </a:endParaRPr>
                    </a:p>
                  </a:txBody>
                  <a:tcPr anchor="ctr"/>
                </a:tc>
                <a:extLst>
                  <a:ext uri="{0D108BD9-81ED-4DB2-BD59-A6C34878D82A}">
                    <a16:rowId xmlns:a16="http://schemas.microsoft.com/office/drawing/2014/main" val="2622511531"/>
                  </a:ext>
                </a:extLst>
              </a:tr>
              <a:tr h="651813">
                <a:tc>
                  <a:txBody>
                    <a:bodyPr/>
                    <a:lstStyle/>
                    <a:p>
                      <a:pPr algn="ctr"/>
                      <a:r>
                        <a:rPr lang="en-US" sz="1600" b="1" u="none" dirty="0">
                          <a:solidFill>
                            <a:schemeClr val="tx1"/>
                          </a:solidFill>
                          <a:latin typeface="Arial Nova" panose="020B0504020202020204" pitchFamily="34" charset="0"/>
                        </a:rPr>
                        <a:t>Dr. </a:t>
                      </a:r>
                      <a:r>
                        <a:rPr lang="en-US" sz="1600" b="1" u="none" dirty="0" err="1">
                          <a:solidFill>
                            <a:schemeClr val="tx1"/>
                          </a:solidFill>
                          <a:latin typeface="Arial Nova" panose="020B0504020202020204" pitchFamily="34" charset="0"/>
                        </a:rPr>
                        <a:t>Tro</a:t>
                      </a:r>
                      <a:r>
                        <a:rPr lang="en-US" sz="1600" b="1" u="none" dirty="0">
                          <a:solidFill>
                            <a:schemeClr val="tx1"/>
                          </a:solidFill>
                          <a:latin typeface="Arial Nova" panose="020B0504020202020204" pitchFamily="34" charset="0"/>
                        </a:rPr>
                        <a:t> Pilot Program</a:t>
                      </a:r>
                      <a:endParaRPr lang="en-US" sz="1600" b="1" i="0" u="none"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0" dirty="0">
                          <a:solidFill>
                            <a:schemeClr val="tx1"/>
                          </a:solidFill>
                          <a:latin typeface="Arial Nova" panose="020B0504020202020204" pitchFamily="34" charset="0"/>
                          <a:cs typeface="Arial" panose="020B0604020202020204" pitchFamily="34" charset="0"/>
                        </a:rPr>
                        <a:t>---</a:t>
                      </a:r>
                    </a:p>
                  </a:txBody>
                  <a:tcPr anchor="ctr"/>
                </a:tc>
                <a:tc>
                  <a:txBody>
                    <a:bodyPr/>
                    <a:lstStyle/>
                    <a:p>
                      <a:pPr algn="ctr"/>
                      <a:r>
                        <a:rPr lang="en-US" sz="1600" b="1" dirty="0">
                          <a:solidFill>
                            <a:schemeClr val="tx1"/>
                          </a:solidFill>
                          <a:latin typeface="Arial Nova" panose="020B0504020202020204" pitchFamily="34" charset="0"/>
                        </a:rPr>
                        <a:t>↓</a:t>
                      </a:r>
                      <a:r>
                        <a:rPr lang="en-US" sz="1600" b="0" dirty="0">
                          <a:solidFill>
                            <a:schemeClr val="tx1"/>
                          </a:solidFill>
                          <a:latin typeface="Arial Nova" panose="020B0504020202020204" pitchFamily="34" charset="0"/>
                        </a:rPr>
                        <a:t> 7.1% to 6.0% </a:t>
                      </a:r>
                    </a:p>
                    <a:p>
                      <a:pPr algn="ctr"/>
                      <a:r>
                        <a:rPr lang="en-US" sz="1600" b="1" dirty="0">
                          <a:solidFill>
                            <a:schemeClr val="tx1"/>
                          </a:solidFill>
                          <a:latin typeface="Arial Nova" panose="020B0504020202020204" pitchFamily="34" charset="0"/>
                        </a:rPr>
                        <a:t>(-1.1%)</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a:t>
                      </a:r>
                      <a:r>
                        <a:rPr lang="en-US" sz="1600" b="0" dirty="0">
                          <a:solidFill>
                            <a:schemeClr val="tx1"/>
                          </a:solidFill>
                          <a:latin typeface="Arial Nova" panose="020B0504020202020204" pitchFamily="34" charset="0"/>
                        </a:rPr>
                        <a:t> 131kg to 114kg </a:t>
                      </a:r>
                    </a:p>
                    <a:p>
                      <a:pPr algn="ctr"/>
                      <a:r>
                        <a:rPr lang="en-US" sz="1600" b="1" dirty="0">
                          <a:solidFill>
                            <a:schemeClr val="tx1"/>
                          </a:solidFill>
                          <a:latin typeface="Arial Nova" panose="020B0504020202020204" pitchFamily="34" charset="0"/>
                        </a:rPr>
                        <a:t>(-17.4kg)</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b="1" dirty="0">
                          <a:solidFill>
                            <a:schemeClr val="tx1"/>
                          </a:solidFill>
                          <a:latin typeface="Arial Nova" panose="020B0504020202020204" pitchFamily="34" charset="0"/>
                        </a:rPr>
                        <a:t>↓</a:t>
                      </a:r>
                      <a:r>
                        <a:rPr lang="en-US" sz="1600" b="0" dirty="0">
                          <a:solidFill>
                            <a:schemeClr val="tx1"/>
                          </a:solidFill>
                          <a:latin typeface="Arial Nova" panose="020B0504020202020204" pitchFamily="34" charset="0"/>
                        </a:rPr>
                        <a:t> 141/83 to 124/78 </a:t>
                      </a:r>
                    </a:p>
                    <a:p>
                      <a:pPr algn="ctr"/>
                      <a:r>
                        <a:rPr lang="en-US" sz="1600" b="1" dirty="0">
                          <a:solidFill>
                            <a:schemeClr val="tx1"/>
                          </a:solidFill>
                          <a:latin typeface="Arial Nova" panose="020B0504020202020204" pitchFamily="34" charset="0"/>
                        </a:rPr>
                        <a:t>(-17/6)</a:t>
                      </a:r>
                      <a:endParaRPr lang="en-US" sz="1600" b="1" dirty="0">
                        <a:solidFill>
                          <a:schemeClr val="tx1"/>
                        </a:solidFill>
                        <a:latin typeface="Arial Nova" panose="020B0504020202020204" pitchFamily="34" charset="0"/>
                        <a:cs typeface="Arial" panose="020B0604020202020204" pitchFamily="34" charset="0"/>
                      </a:endParaRPr>
                    </a:p>
                  </a:txBody>
                  <a:tcPr anchor="ctr"/>
                </a:tc>
                <a:tc>
                  <a:txBody>
                    <a:bodyPr/>
                    <a:lstStyle/>
                    <a:p>
                      <a:pPr algn="ctr"/>
                      <a:r>
                        <a:rPr lang="en-US" sz="1600" dirty="0">
                          <a:solidFill>
                            <a:schemeClr val="tx1"/>
                          </a:solidFill>
                          <a:latin typeface="Arial Nova" panose="020B0504020202020204" pitchFamily="34" charset="0"/>
                        </a:rPr>
                        <a:t>Saved </a:t>
                      </a:r>
                      <a:r>
                        <a:rPr lang="en-US" sz="1600" b="1" dirty="0">
                          <a:solidFill>
                            <a:schemeClr val="tx1"/>
                          </a:solidFill>
                          <a:latin typeface="Arial Nova" panose="020B0504020202020204" pitchFamily="34" charset="0"/>
                        </a:rPr>
                        <a:t>$4,500 </a:t>
                      </a:r>
                      <a:r>
                        <a:rPr lang="en-US" sz="1600" dirty="0">
                          <a:solidFill>
                            <a:schemeClr val="tx1"/>
                          </a:solidFill>
                          <a:latin typeface="Arial Nova" panose="020B0504020202020204" pitchFamily="34" charset="0"/>
                        </a:rPr>
                        <a:t>per patient per year</a:t>
                      </a:r>
                      <a:endParaRPr lang="en-US" sz="1600" dirty="0">
                        <a:solidFill>
                          <a:schemeClr val="tx1"/>
                        </a:solidFill>
                        <a:latin typeface="Arial Nova" panose="020B0504020202020204" pitchFamily="34" charset="0"/>
                        <a:cs typeface="Arial" panose="020B0604020202020204" pitchFamily="34" charset="0"/>
                      </a:endParaRPr>
                    </a:p>
                  </a:txBody>
                  <a:tcPr anchor="ctr"/>
                </a:tc>
                <a:extLst>
                  <a:ext uri="{0D108BD9-81ED-4DB2-BD59-A6C34878D82A}">
                    <a16:rowId xmlns:a16="http://schemas.microsoft.com/office/drawing/2014/main" val="2450947257"/>
                  </a:ext>
                </a:extLst>
              </a:tr>
              <a:tr h="0">
                <a:tc>
                  <a:txBody>
                    <a:bodyPr/>
                    <a:lstStyle/>
                    <a:p>
                      <a:pPr algn="ctr"/>
                      <a:endParaRPr lang="en-US" sz="600" b="1" i="0" u="none" dirty="0">
                        <a:solidFill>
                          <a:schemeClr val="tx1"/>
                        </a:solidFill>
                        <a:latin typeface="Arial Nova" panose="020B0504020202020204" pitchFamily="34" charset="0"/>
                        <a:cs typeface="Arial" panose="020B0604020202020204" pitchFamily="34" charset="0"/>
                      </a:endParaRPr>
                    </a:p>
                  </a:txBody>
                  <a:tcPr anchor="ctr">
                    <a:solidFill>
                      <a:schemeClr val="bg1"/>
                    </a:solidFill>
                  </a:tcPr>
                </a:tc>
                <a:tc>
                  <a:txBody>
                    <a:bodyPr/>
                    <a:lstStyle/>
                    <a:p>
                      <a:pPr algn="ctr"/>
                      <a:endParaRPr lang="en-US" sz="600" b="1" dirty="0">
                        <a:solidFill>
                          <a:schemeClr val="tx1"/>
                        </a:solidFill>
                        <a:latin typeface="Arial Nova" panose="020B0504020202020204" pitchFamily="34" charset="0"/>
                        <a:cs typeface="Arial" panose="020B0604020202020204" pitchFamily="34" charset="0"/>
                      </a:endParaRPr>
                    </a:p>
                  </a:txBody>
                  <a:tcPr anchor="ctr">
                    <a:solidFill>
                      <a:schemeClr val="bg1"/>
                    </a:solidFill>
                  </a:tcPr>
                </a:tc>
                <a:tc>
                  <a:txBody>
                    <a:bodyPr/>
                    <a:lstStyle/>
                    <a:p>
                      <a:pPr algn="ctr"/>
                      <a:endParaRPr lang="en-US" sz="600" b="1" dirty="0">
                        <a:solidFill>
                          <a:schemeClr val="tx1"/>
                        </a:solidFill>
                        <a:latin typeface="Arial Nova" panose="020B0504020202020204" pitchFamily="34" charset="0"/>
                        <a:cs typeface="Arial" panose="020B0604020202020204" pitchFamily="34" charset="0"/>
                      </a:endParaRPr>
                    </a:p>
                  </a:txBody>
                  <a:tcPr anchor="ctr">
                    <a:solidFill>
                      <a:schemeClr val="bg1"/>
                    </a:solidFill>
                  </a:tcPr>
                </a:tc>
                <a:tc>
                  <a:txBody>
                    <a:bodyPr/>
                    <a:lstStyle/>
                    <a:p>
                      <a:pPr algn="ctr"/>
                      <a:endParaRPr lang="en-US" sz="600" b="1" dirty="0">
                        <a:solidFill>
                          <a:schemeClr val="tx1"/>
                        </a:solidFill>
                        <a:latin typeface="Arial Nova" panose="020B0504020202020204" pitchFamily="34" charset="0"/>
                        <a:cs typeface="Arial" panose="020B0604020202020204" pitchFamily="34" charset="0"/>
                      </a:endParaRPr>
                    </a:p>
                  </a:txBody>
                  <a:tcPr anchor="ctr">
                    <a:solidFill>
                      <a:schemeClr val="bg1"/>
                    </a:solidFill>
                  </a:tcPr>
                </a:tc>
                <a:tc>
                  <a:txBody>
                    <a:bodyPr/>
                    <a:lstStyle/>
                    <a:p>
                      <a:pPr algn="ctr"/>
                      <a:endParaRPr lang="en-US" sz="600" b="1" dirty="0">
                        <a:solidFill>
                          <a:schemeClr val="tx1"/>
                        </a:solidFill>
                        <a:latin typeface="Arial Nova" panose="020B0504020202020204" pitchFamily="34" charset="0"/>
                        <a:cs typeface="Arial" panose="020B0604020202020204" pitchFamily="34" charset="0"/>
                      </a:endParaRPr>
                    </a:p>
                  </a:txBody>
                  <a:tcPr anchor="ctr">
                    <a:solidFill>
                      <a:schemeClr val="bg1"/>
                    </a:solidFill>
                  </a:tcPr>
                </a:tc>
                <a:tc>
                  <a:txBody>
                    <a:bodyPr/>
                    <a:lstStyle/>
                    <a:p>
                      <a:pPr algn="ctr"/>
                      <a:endParaRPr lang="en-US" sz="600" dirty="0">
                        <a:solidFill>
                          <a:schemeClr val="tx1"/>
                        </a:solidFill>
                        <a:latin typeface="Arial Nova" panose="020B05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978948598"/>
                  </a:ext>
                </a:extLst>
              </a:tr>
              <a:tr h="651813">
                <a:tc>
                  <a:txBody>
                    <a:bodyPr/>
                    <a:lstStyle/>
                    <a:p>
                      <a:pPr algn="ctr"/>
                      <a:r>
                        <a:rPr lang="en-US" sz="1600" b="1" i="0" u="none" dirty="0">
                          <a:solidFill>
                            <a:schemeClr val="tx1"/>
                          </a:solidFill>
                          <a:latin typeface="Arial Nova" panose="020B0504020202020204" pitchFamily="34" charset="0"/>
                          <a:cs typeface="Arial" panose="020B0604020202020204" pitchFamily="34" charset="0"/>
                        </a:rPr>
                        <a:t>LOOK AHEAD</a:t>
                      </a:r>
                    </a:p>
                  </a:txBody>
                  <a:tcPr anchor="ctr"/>
                </a:tc>
                <a:tc>
                  <a:txBody>
                    <a:bodyPr/>
                    <a:lstStyle/>
                    <a:p>
                      <a:pPr algn="ctr"/>
                      <a:r>
                        <a:rPr lang="en-US" sz="1600" b="0" dirty="0">
                          <a:solidFill>
                            <a:schemeClr val="tx1"/>
                          </a:solidFill>
                          <a:latin typeface="Arial Nova" panose="020B0504020202020204" pitchFamily="34" charset="0"/>
                          <a:cs typeface="Arial" panose="020B0604020202020204" pitchFamily="34" charset="0"/>
                        </a:rPr>
                        <a:t>---</a:t>
                      </a:r>
                    </a:p>
                  </a:txBody>
                  <a:tcPr anchor="ctr"/>
                </a:tc>
                <a:tc>
                  <a:txBody>
                    <a:bodyPr/>
                    <a:lstStyle/>
                    <a:p>
                      <a:pPr algn="ctr"/>
                      <a:r>
                        <a:rPr lang="en-US" sz="1600" b="0" dirty="0">
                          <a:solidFill>
                            <a:schemeClr val="tx1"/>
                          </a:solidFill>
                          <a:latin typeface="Arial Nova" panose="020B0504020202020204" pitchFamily="34" charset="0"/>
                          <a:cs typeface="Arial" panose="020B0604020202020204" pitchFamily="34" charset="0"/>
                        </a:rPr>
                        <a:t>7.3% to 7.3%</a:t>
                      </a:r>
                    </a:p>
                    <a:p>
                      <a:pPr algn="ctr"/>
                      <a:r>
                        <a:rPr lang="en-US" sz="1600" b="1" dirty="0">
                          <a:solidFill>
                            <a:srgbClr val="FFC000"/>
                          </a:solidFill>
                          <a:latin typeface="Arial Nova" panose="020B0504020202020204" pitchFamily="34" charset="0"/>
                          <a:cs typeface="Arial" panose="020B0604020202020204" pitchFamily="34" charset="0"/>
                        </a:rPr>
                        <a:t>NS</a:t>
                      </a:r>
                    </a:p>
                  </a:txBody>
                  <a:tcPr anchor="ctr"/>
                </a:tc>
                <a:tc>
                  <a:txBody>
                    <a:bodyPr/>
                    <a:lstStyle/>
                    <a:p>
                      <a:pPr algn="ctr"/>
                      <a:r>
                        <a:rPr lang="en-US" sz="1600" b="0" dirty="0">
                          <a:solidFill>
                            <a:schemeClr val="tx1"/>
                          </a:solidFill>
                          <a:latin typeface="Arial Nova" panose="020B0504020202020204" pitchFamily="34" charset="0"/>
                        </a:rPr>
                        <a:t>↓ 100kg to 93kg</a:t>
                      </a:r>
                    </a:p>
                    <a:p>
                      <a:pPr algn="ctr"/>
                      <a:r>
                        <a:rPr lang="en-US" sz="1600" b="1" dirty="0">
                          <a:solidFill>
                            <a:schemeClr val="tx1"/>
                          </a:solidFill>
                          <a:latin typeface="Arial Nova" panose="020B0504020202020204" pitchFamily="34" charset="0"/>
                          <a:cs typeface="Arial" panose="020B0604020202020204" pitchFamily="34" charset="0"/>
                        </a:rPr>
                        <a:t>(-7kg)</a:t>
                      </a:r>
                    </a:p>
                  </a:txBody>
                  <a:tcPr anchor="ctr"/>
                </a:tc>
                <a:tc>
                  <a:txBody>
                    <a:bodyPr/>
                    <a:lstStyle/>
                    <a:p>
                      <a:pPr algn="ctr"/>
                      <a:r>
                        <a:rPr lang="en-US" sz="1600" b="1" dirty="0">
                          <a:solidFill>
                            <a:schemeClr val="tx1"/>
                          </a:solidFill>
                          <a:latin typeface="Arial Nova" panose="020B0504020202020204" pitchFamily="34" charset="0"/>
                          <a:cs typeface="Arial" panose="020B0604020202020204" pitchFamily="34" charset="0"/>
                        </a:rPr>
                        <a:t>128/70 to 127/65</a:t>
                      </a:r>
                    </a:p>
                    <a:p>
                      <a:pPr algn="ctr"/>
                      <a:r>
                        <a:rPr lang="en-US" sz="1600" b="1" dirty="0">
                          <a:solidFill>
                            <a:srgbClr val="FFC000"/>
                          </a:solidFill>
                          <a:latin typeface="Arial Nova" panose="020B0504020202020204" pitchFamily="34" charset="0"/>
                          <a:cs typeface="Arial" panose="020B0604020202020204" pitchFamily="34" charset="0"/>
                        </a:rPr>
                        <a:t>NS</a:t>
                      </a:r>
                    </a:p>
                  </a:txBody>
                  <a:tcPr anchor="ctr"/>
                </a:tc>
                <a:tc>
                  <a:txBody>
                    <a:bodyPr/>
                    <a:lstStyle/>
                    <a:p>
                      <a:pPr algn="ctr"/>
                      <a:r>
                        <a:rPr lang="en-US" sz="1600" b="1" dirty="0">
                          <a:solidFill>
                            <a:srgbClr val="FFC000"/>
                          </a:solidFill>
                          <a:latin typeface="Arial Nova" panose="020B0504020202020204" pitchFamily="34" charset="0"/>
                          <a:cs typeface="Arial" panose="020B0604020202020204" pitchFamily="34" charset="0"/>
                        </a:rPr>
                        <a:t>INCREASE</a:t>
                      </a:r>
                      <a:r>
                        <a:rPr lang="en-US" sz="1600" dirty="0">
                          <a:solidFill>
                            <a:schemeClr val="tx1"/>
                          </a:solidFill>
                          <a:latin typeface="Arial Nova" panose="020B0504020202020204" pitchFamily="34" charset="0"/>
                          <a:cs typeface="Arial" panose="020B0604020202020204" pitchFamily="34" charset="0"/>
                        </a:rPr>
                        <a:t> in medications</a:t>
                      </a:r>
                    </a:p>
                  </a:txBody>
                  <a:tcPr anchor="ctr"/>
                </a:tc>
                <a:extLst>
                  <a:ext uri="{0D108BD9-81ED-4DB2-BD59-A6C34878D82A}">
                    <a16:rowId xmlns:a16="http://schemas.microsoft.com/office/drawing/2014/main" val="851452278"/>
                  </a:ext>
                </a:extLst>
              </a:tr>
            </a:tbl>
          </a:graphicData>
        </a:graphic>
      </p:graphicFrame>
    </p:spTree>
    <p:extLst>
      <p:ext uri="{BB962C8B-B14F-4D97-AF65-F5344CB8AC3E}">
        <p14:creationId xmlns:p14="http://schemas.microsoft.com/office/powerpoint/2010/main" val="3609093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EADF0E-9D48-2828-4038-D19A656B994A}"/>
              </a:ext>
            </a:extLst>
          </p:cNvPr>
          <p:cNvSpPr>
            <a:spLocks noGrp="1"/>
          </p:cNvSpPr>
          <p:nvPr>
            <p:ph type="title"/>
          </p:nvPr>
        </p:nvSpPr>
        <p:spPr/>
        <p:txBody>
          <a:bodyPr>
            <a:normAutofit/>
          </a:bodyPr>
          <a:lstStyle/>
          <a:p>
            <a:r>
              <a:rPr lang="en-US" sz="3600">
                <a:latin typeface="Arial Nova" panose="020B0504020202020204" pitchFamily="34" charset="0"/>
              </a:rPr>
              <a:t>Deprescription</a:t>
            </a:r>
            <a:endParaRPr lang="en-US" sz="3600" dirty="0">
              <a:latin typeface="Arial Nova" panose="020B0504020202020204" pitchFamily="34" charset="0"/>
            </a:endParaRPr>
          </a:p>
        </p:txBody>
      </p:sp>
      <p:pic>
        <p:nvPicPr>
          <p:cNvPr id="2" name="Picture 1">
            <a:extLst>
              <a:ext uri="{FF2B5EF4-FFF2-40B4-BE49-F238E27FC236}">
                <a16:creationId xmlns:a16="http://schemas.microsoft.com/office/drawing/2014/main" id="{26693CCC-63F7-28ED-EEBF-859754253AAE}"/>
              </a:ext>
            </a:extLst>
          </p:cNvPr>
          <p:cNvPicPr>
            <a:picLocks noChangeAspect="1"/>
          </p:cNvPicPr>
          <p:nvPr/>
        </p:nvPicPr>
        <p:blipFill>
          <a:blip r:embed="rId3"/>
          <a:stretch>
            <a:fillRect/>
          </a:stretch>
        </p:blipFill>
        <p:spPr>
          <a:xfrm>
            <a:off x="2244168" y="1479263"/>
            <a:ext cx="7839736" cy="3899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7551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21336-8086-CF5D-BFCA-A0CC8B3B9CA4}"/>
              </a:ext>
            </a:extLst>
          </p:cNvPr>
          <p:cNvSpPr>
            <a:spLocks noGrp="1"/>
          </p:cNvSpPr>
          <p:nvPr>
            <p:ph type="title"/>
          </p:nvPr>
        </p:nvSpPr>
        <p:spPr/>
        <p:txBody>
          <a:bodyPr/>
          <a:lstStyle/>
          <a:p>
            <a:r>
              <a:rPr lang="en-US" dirty="0"/>
              <a:t>A metabolic clinic at </a:t>
            </a:r>
            <a:r>
              <a:rPr lang="en-US" u="sng" dirty="0"/>
              <a:t>Clinic</a:t>
            </a:r>
          </a:p>
        </p:txBody>
      </p:sp>
      <p:sp>
        <p:nvSpPr>
          <p:cNvPr id="4" name="TextBox 3">
            <a:extLst>
              <a:ext uri="{FF2B5EF4-FFF2-40B4-BE49-F238E27FC236}">
                <a16:creationId xmlns:a16="http://schemas.microsoft.com/office/drawing/2014/main" id="{4136C1FB-FA60-7CC4-5469-BD74AEF63A73}"/>
              </a:ext>
            </a:extLst>
          </p:cNvPr>
          <p:cNvSpPr txBox="1"/>
          <p:nvPr/>
        </p:nvSpPr>
        <p:spPr>
          <a:xfrm>
            <a:off x="638907" y="4307661"/>
            <a:ext cx="10823963" cy="1046440"/>
          </a:xfrm>
          <a:prstGeom prst="rect">
            <a:avLst/>
          </a:prstGeom>
          <a:noFill/>
        </p:spPr>
        <p:txBody>
          <a:bodyPr wrap="square" rtlCol="0">
            <a:spAutoFit/>
          </a:bodyPr>
          <a:lstStyle/>
          <a:p>
            <a:r>
              <a:rPr lang="en-US" sz="2600" dirty="0">
                <a:latin typeface="Arial Nova" panose="020B0504020202020204" pitchFamily="34" charset="0"/>
              </a:rPr>
              <a:t>Clinic Growth</a:t>
            </a:r>
          </a:p>
          <a:p>
            <a:r>
              <a:rPr lang="en-US" dirty="0">
                <a:latin typeface="Arial Nova" panose="020B0504020202020204" pitchFamily="34" charset="0"/>
              </a:rPr>
              <a:t>Obtain internal consults by asking </a:t>
            </a:r>
            <a:r>
              <a:rPr lang="en-US" b="1" dirty="0">
                <a:latin typeface="Arial Nova" panose="020B0504020202020204" pitchFamily="34" charset="0"/>
              </a:rPr>
              <a:t>“Would you like to get off your medications?” </a:t>
            </a:r>
            <a:r>
              <a:rPr lang="en-US" dirty="0">
                <a:latin typeface="Arial Nova" panose="020B0504020202020204" pitchFamily="34" charset="0"/>
              </a:rPr>
              <a:t>at annual exams, T2D problem visits</a:t>
            </a:r>
          </a:p>
        </p:txBody>
      </p:sp>
      <p:sp>
        <p:nvSpPr>
          <p:cNvPr id="5" name="TextBox 4">
            <a:extLst>
              <a:ext uri="{FF2B5EF4-FFF2-40B4-BE49-F238E27FC236}">
                <a16:creationId xmlns:a16="http://schemas.microsoft.com/office/drawing/2014/main" id="{41D41F14-955D-0EDE-813B-D6D287907CDA}"/>
              </a:ext>
            </a:extLst>
          </p:cNvPr>
          <p:cNvSpPr txBox="1"/>
          <p:nvPr/>
        </p:nvSpPr>
        <p:spPr>
          <a:xfrm>
            <a:off x="638908" y="2052956"/>
            <a:ext cx="3200400" cy="1046440"/>
          </a:xfrm>
          <a:prstGeom prst="rect">
            <a:avLst/>
          </a:prstGeom>
          <a:noFill/>
        </p:spPr>
        <p:txBody>
          <a:bodyPr wrap="square" rtlCol="0">
            <a:spAutoFit/>
          </a:bodyPr>
          <a:lstStyle/>
          <a:p>
            <a:r>
              <a:rPr lang="en-US" sz="2600" dirty="0">
                <a:latin typeface="Arial Nova" panose="020B0504020202020204" pitchFamily="34" charset="0"/>
              </a:rPr>
              <a:t>Staff</a:t>
            </a:r>
          </a:p>
          <a:p>
            <a:r>
              <a:rPr lang="en-US" dirty="0">
                <a:latin typeface="Arial Nova" panose="020B0504020202020204" pitchFamily="34" charset="0"/>
              </a:rPr>
              <a:t>Single provider with MA to room in person visits.</a:t>
            </a:r>
          </a:p>
        </p:txBody>
      </p:sp>
      <p:sp>
        <p:nvSpPr>
          <p:cNvPr id="6" name="TextBox 5">
            <a:extLst>
              <a:ext uri="{FF2B5EF4-FFF2-40B4-BE49-F238E27FC236}">
                <a16:creationId xmlns:a16="http://schemas.microsoft.com/office/drawing/2014/main" id="{B3C639A7-DD45-B143-D634-32998F3DD516}"/>
              </a:ext>
            </a:extLst>
          </p:cNvPr>
          <p:cNvSpPr txBox="1"/>
          <p:nvPr/>
        </p:nvSpPr>
        <p:spPr>
          <a:xfrm>
            <a:off x="4495800" y="2052955"/>
            <a:ext cx="3200400" cy="1323439"/>
          </a:xfrm>
          <a:prstGeom prst="rect">
            <a:avLst/>
          </a:prstGeom>
          <a:noFill/>
        </p:spPr>
        <p:txBody>
          <a:bodyPr wrap="square" rtlCol="0">
            <a:spAutoFit/>
          </a:bodyPr>
          <a:lstStyle/>
          <a:p>
            <a:r>
              <a:rPr lang="en-US" sz="2600" dirty="0">
                <a:latin typeface="Arial Nova" panose="020B0504020202020204" pitchFamily="34" charset="0"/>
              </a:rPr>
              <a:t>Clinic Setting</a:t>
            </a:r>
          </a:p>
          <a:p>
            <a:r>
              <a:rPr lang="en-US" dirty="0">
                <a:latin typeface="Arial Nova" panose="020B0504020202020204" pitchFamily="34" charset="0"/>
              </a:rPr>
              <a:t>In person in Winston Salem, Charlotte, or telehealth</a:t>
            </a:r>
          </a:p>
        </p:txBody>
      </p:sp>
      <p:sp>
        <p:nvSpPr>
          <p:cNvPr id="8" name="TextBox 7">
            <a:extLst>
              <a:ext uri="{FF2B5EF4-FFF2-40B4-BE49-F238E27FC236}">
                <a16:creationId xmlns:a16="http://schemas.microsoft.com/office/drawing/2014/main" id="{2578DBC9-F9B3-F3B6-E1BA-92D03E4E27FF}"/>
              </a:ext>
            </a:extLst>
          </p:cNvPr>
          <p:cNvSpPr txBox="1"/>
          <p:nvPr/>
        </p:nvSpPr>
        <p:spPr>
          <a:xfrm>
            <a:off x="8352692" y="2052956"/>
            <a:ext cx="3200400" cy="1323439"/>
          </a:xfrm>
          <a:prstGeom prst="rect">
            <a:avLst/>
          </a:prstGeom>
          <a:noFill/>
        </p:spPr>
        <p:txBody>
          <a:bodyPr wrap="square" rtlCol="0">
            <a:spAutoFit/>
          </a:bodyPr>
          <a:lstStyle/>
          <a:p>
            <a:r>
              <a:rPr lang="en-US" sz="2600" dirty="0">
                <a:latin typeface="Arial Nova" panose="020B0504020202020204" pitchFamily="34" charset="0"/>
              </a:rPr>
              <a:t>Clinic Schedule</a:t>
            </a:r>
          </a:p>
          <a:p>
            <a:r>
              <a:rPr lang="en-US" dirty="0">
                <a:latin typeface="Arial Nova" panose="020B0504020202020204" pitchFamily="34" charset="0"/>
              </a:rPr>
              <a:t>Start at one day per week. 40-minute initial visits, 20-minute follow up.</a:t>
            </a:r>
          </a:p>
        </p:txBody>
      </p:sp>
    </p:spTree>
    <p:extLst>
      <p:ext uri="{BB962C8B-B14F-4D97-AF65-F5344CB8AC3E}">
        <p14:creationId xmlns:p14="http://schemas.microsoft.com/office/powerpoint/2010/main" val="414460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BBF1-870B-E098-92C6-29312E8BEF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DD96AA-66C9-A1B3-42B4-A4E7046377BD}"/>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5400" dirty="0">
                <a:latin typeface="Arial Nova" panose="020B0504020202020204" pitchFamily="34" charset="0"/>
              </a:rPr>
              <a:t>Impact</a:t>
            </a:r>
            <a:endParaRPr lang="en-US" dirty="0">
              <a:latin typeface="Arial Nova" panose="020B0504020202020204" pitchFamily="34" charset="0"/>
            </a:endParaRPr>
          </a:p>
        </p:txBody>
      </p:sp>
    </p:spTree>
    <p:extLst>
      <p:ext uri="{BB962C8B-B14F-4D97-AF65-F5344CB8AC3E}">
        <p14:creationId xmlns:p14="http://schemas.microsoft.com/office/powerpoint/2010/main" val="1454204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602569D-BD8E-7E58-143B-4D964432DEDD}"/>
              </a:ext>
            </a:extLst>
          </p:cNvPr>
          <p:cNvSpPr txBox="1"/>
          <p:nvPr/>
        </p:nvSpPr>
        <p:spPr>
          <a:xfrm>
            <a:off x="459616" y="318519"/>
            <a:ext cx="11535508" cy="6520888"/>
          </a:xfrm>
          <a:prstGeom prst="rect">
            <a:avLst/>
          </a:prstGeom>
          <a:noFill/>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Weight Loss Wednesday: A company working to help their employees get into shape</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May 3, 2023</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NEW ORLEANS — Imagine if you went to work, and your company gave you the tools and time you needed to get in top health and lose weight.</a:t>
            </a: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Well, that's exactly what a </a:t>
            </a:r>
            <a:r>
              <a:rPr lang="en-US" sz="1600" dirty="0">
                <a:latin typeface="Times New Roman" panose="02020603050405020304" pitchFamily="18" charset="0"/>
                <a:cs typeface="Times New Roman" panose="02020603050405020304" pitchFamily="18" charset="0"/>
              </a:rPr>
              <a:t>local company is doing. And it is working, helping employees get off medications while being more productive and transforming their lives.</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a:t>
            </a:r>
            <a:r>
              <a:rPr lang="en-US" sz="1600" b="1" dirty="0">
                <a:solidFill>
                  <a:srgbClr val="29AF8C"/>
                </a:solidFill>
                <a:latin typeface="Times New Roman" panose="02020603050405020304" pitchFamily="18" charset="0"/>
                <a:cs typeface="Times New Roman" panose="02020603050405020304" pitchFamily="18" charset="0"/>
              </a:rPr>
              <a:t>We wanted to give people the tools, because as a business, what we're trying to do is attract talented, committed, self-managed people</a:t>
            </a:r>
            <a:r>
              <a:rPr lang="en-US" sz="1600" dirty="0">
                <a:latin typeface="Times New Roman" panose="02020603050405020304" pitchFamily="18" charset="0"/>
                <a:cs typeface="Times New Roman" panose="02020603050405020304" pitchFamily="18" charset="0"/>
              </a:rPr>
              <a:t>,” said Jay </a:t>
            </a:r>
            <a:r>
              <a:rPr lang="en-US" sz="1600" dirty="0" err="1">
                <a:latin typeface="Times New Roman" panose="02020603050405020304" pitchFamily="18" charset="0"/>
                <a:cs typeface="Times New Roman" panose="02020603050405020304" pitchFamily="18" charset="0"/>
              </a:rPr>
              <a:t>Lapeyre</a:t>
            </a:r>
            <a:r>
              <a:rPr lang="en-US" sz="1600" dirty="0">
                <a:latin typeface="Times New Roman" panose="02020603050405020304" pitchFamily="18" charset="0"/>
                <a:cs typeface="Times New Roman" panose="02020603050405020304" pitchFamily="18" charset="0"/>
              </a:rPr>
              <a:t>, CEO and Chairman of the Board of </a:t>
            </a:r>
            <a:r>
              <a:rPr lang="en-US" sz="1600" dirty="0" err="1">
                <a:latin typeface="Times New Roman" panose="02020603050405020304" pitchFamily="18" charset="0"/>
                <a:cs typeface="Times New Roman" panose="02020603050405020304" pitchFamily="18" charset="0"/>
              </a:rPr>
              <a:t>Laitram</a:t>
            </a:r>
            <a:r>
              <a:rPr lang="en-US" sz="1600" dirty="0">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Employees already have access to an on-site doctor's clinic, for physical and mental health care, a pharmacy, physical therapy, a dentist, and a state-of-the-art gym, complete with trainers and classes.</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latin typeface="Times New Roman" panose="02020603050405020304" pitchFamily="18" charset="0"/>
                <a:cs typeface="Times New Roman" panose="02020603050405020304" pitchFamily="18" charset="0"/>
              </a:rPr>
              <a:t>[Dr. </a:t>
            </a:r>
            <a:r>
              <a:rPr lang="en-US" sz="1600" dirty="0" err="1">
                <a:latin typeface="Times New Roman" panose="02020603050405020304" pitchFamily="18" charset="0"/>
                <a:cs typeface="Times New Roman" panose="02020603050405020304" pitchFamily="18" charset="0"/>
              </a:rPr>
              <a:t>Tro’s</a:t>
            </a:r>
            <a:r>
              <a:rPr lang="en-US" sz="1600" dirty="0">
                <a:latin typeface="Times New Roman" panose="02020603050405020304" pitchFamily="18" charset="0"/>
                <a:cs typeface="Times New Roman" panose="02020603050405020304" pitchFamily="18" charset="0"/>
              </a:rPr>
              <a:t>] team is in constant contact with each person. They have blood sugar monitors, scales in their offices that measure fat and muscle mass, and blood pressure cuffs, that his team can measure remotely. </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Employees are off of heart and diabetes medications. Their spouses and families are now inspired and losing weight too.</a:t>
            </a:r>
          </a:p>
          <a:p>
            <a:pPr marL="0" marR="0">
              <a:spcBef>
                <a:spcPts val="0"/>
              </a:spcBef>
              <a:spcAft>
                <a:spcPts val="0"/>
              </a:spcAft>
            </a:pPr>
            <a:endParaRPr lang="en-US" sz="1400" b="1" dirty="0">
              <a:solidFill>
                <a:srgbClr val="29AF8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 want people to think independently, and bring their best and in return to help us improve, and in return we bring the best to impact </a:t>
            </a:r>
            <a:r>
              <a:rPr lang="en-US" sz="1600" dirty="0">
                <a:latin typeface="Times New Roman" panose="02020603050405020304" pitchFamily="18" charset="0"/>
                <a:cs typeface="Times New Roman" panose="02020603050405020304" pitchFamily="18" charset="0"/>
              </a:rPr>
              <a:t>their lives in a positive way,” said [the CEO].</a:t>
            </a:r>
          </a:p>
          <a:p>
            <a:endParaRPr lang="en-US" sz="1600" dirty="0">
              <a:latin typeface="Times New Roman" panose="02020603050405020304" pitchFamily="18" charset="0"/>
              <a:cs typeface="Times New Roman" panose="02020603050405020304" pitchFamily="18" charset="0"/>
            </a:endParaRPr>
          </a:p>
          <a:p>
            <a:pPr>
              <a:lnSpc>
                <a:spcPct val="107000"/>
              </a:lnSpc>
            </a:pPr>
            <a:r>
              <a:rPr lang="en-US" sz="1600" dirty="0">
                <a:latin typeface="Times New Roman" panose="02020603050405020304" pitchFamily="18" charset="0"/>
                <a:cs typeface="Times New Roman" panose="02020603050405020304" pitchFamily="18" charset="0"/>
              </a:rPr>
              <a:t> Like for Gregg, who finally felt ready for the family trip to Disney World. “And I fit on the plane, didn't have the seat belt extender. I went on all the rides, probably walked about 30 miles, and I never had a pain in my body. And so to experience Disney World with a three-year-old, that was just heaven,” Schenck said.</a:t>
            </a:r>
          </a:p>
          <a:p>
            <a:pPr marL="0" marR="0">
              <a:lnSpc>
                <a:spcPct val="107000"/>
              </a:lnSpc>
              <a:spcBef>
                <a:spcPts val="0"/>
              </a:spcBef>
              <a:spcAft>
                <a:spcPts val="800"/>
              </a:spcAft>
            </a:pP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6722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602569D-BD8E-7E58-143B-4D964432DEDD}"/>
              </a:ext>
            </a:extLst>
          </p:cNvPr>
          <p:cNvSpPr txBox="1"/>
          <p:nvPr/>
        </p:nvSpPr>
        <p:spPr>
          <a:xfrm>
            <a:off x="459616" y="318519"/>
            <a:ext cx="11535508" cy="6520888"/>
          </a:xfrm>
          <a:prstGeom prst="rect">
            <a:avLst/>
          </a:prstGeom>
          <a:noFill/>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Weight Loss Wednesday: A company working to help their employees get into shape</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May 3, 2023</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NEW ORLEANS — Imagine if you went to work, and your company gave you the tools and time you needed to get in top health and lose weight.</a:t>
            </a: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Well, that's exactly what a </a:t>
            </a:r>
            <a:r>
              <a:rPr lang="en-US" sz="1600" dirty="0">
                <a:latin typeface="Times New Roman" panose="02020603050405020304" pitchFamily="18" charset="0"/>
                <a:cs typeface="Times New Roman" panose="02020603050405020304" pitchFamily="18" charset="0"/>
              </a:rPr>
              <a:t>local company is doing. And it is working, helping employees get off medications while being more productive and transforming their lives.</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“We wanted to give people the tools, because as a business, what we're trying to do is attract talented, committed, self-managed people,” said Jay </a:t>
            </a:r>
            <a:r>
              <a:rPr lang="en-US" sz="1600" dirty="0" err="1">
                <a:latin typeface="Times New Roman" panose="02020603050405020304" pitchFamily="18" charset="0"/>
                <a:cs typeface="Times New Roman" panose="02020603050405020304" pitchFamily="18" charset="0"/>
              </a:rPr>
              <a:t>Lapeyre</a:t>
            </a:r>
            <a:r>
              <a:rPr lang="en-US" sz="1600" dirty="0">
                <a:latin typeface="Times New Roman" panose="02020603050405020304" pitchFamily="18" charset="0"/>
                <a:cs typeface="Times New Roman" panose="02020603050405020304" pitchFamily="18" charset="0"/>
              </a:rPr>
              <a:t>, CEO and Chairman of the Board of </a:t>
            </a:r>
            <a:r>
              <a:rPr lang="en-US" sz="1600" dirty="0" err="1">
                <a:latin typeface="Times New Roman" panose="02020603050405020304" pitchFamily="18" charset="0"/>
                <a:cs typeface="Times New Roman" panose="02020603050405020304" pitchFamily="18" charset="0"/>
              </a:rPr>
              <a:t>Laitram</a:t>
            </a:r>
            <a:r>
              <a:rPr lang="en-US" sz="1600" dirty="0">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r>
              <a:rPr lang="en-US" sz="1600" b="1" dirty="0">
                <a:solidFill>
                  <a:srgbClr val="29AF8C"/>
                </a:solidFill>
                <a:latin typeface="Times New Roman" panose="02020603050405020304" pitchFamily="18" charset="0"/>
                <a:cs typeface="Times New Roman" panose="02020603050405020304" pitchFamily="18" charset="0"/>
              </a:rPr>
              <a:t>Employees already have access to an on-site doctor's clinic, for physical and mental health care, a pharmacy, physical therapy, a dentist, and a state-of-the-art gym, complete with trainers and classes.</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latin typeface="Times New Roman" panose="02020603050405020304" pitchFamily="18" charset="0"/>
                <a:cs typeface="Times New Roman" panose="02020603050405020304" pitchFamily="18" charset="0"/>
              </a:rPr>
              <a:t>[Dr. </a:t>
            </a:r>
            <a:r>
              <a:rPr lang="en-US" sz="1600" dirty="0" err="1">
                <a:latin typeface="Times New Roman" panose="02020603050405020304" pitchFamily="18" charset="0"/>
                <a:cs typeface="Times New Roman" panose="02020603050405020304" pitchFamily="18" charset="0"/>
              </a:rPr>
              <a:t>Tro’s</a:t>
            </a:r>
            <a:r>
              <a:rPr lang="en-US" sz="1600" dirty="0">
                <a:latin typeface="Times New Roman" panose="02020603050405020304" pitchFamily="18" charset="0"/>
                <a:cs typeface="Times New Roman" panose="02020603050405020304" pitchFamily="18" charset="0"/>
              </a:rPr>
              <a:t>] team is in constant contact with each person. They have blood sugar monitors, scales in their offices that measure fat and muscle mass, and blood pressure cuffs, that his team can measure remotely. </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Employees are off of heart and diabetes medications. Their spouses and families are now inspired and losing weight too.</a:t>
            </a:r>
          </a:p>
          <a:p>
            <a:pPr marL="0" marR="0">
              <a:spcBef>
                <a:spcPts val="0"/>
              </a:spcBef>
              <a:spcAft>
                <a:spcPts val="0"/>
              </a:spcAft>
            </a:pPr>
            <a:endParaRPr lang="en-US" sz="1400" b="1" dirty="0">
              <a:solidFill>
                <a:srgbClr val="29AF8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 want people to think independently, and bring their best and in return to help us improve, and in return we bring the best to impact </a:t>
            </a:r>
            <a:r>
              <a:rPr lang="en-US" sz="1600" dirty="0">
                <a:latin typeface="Times New Roman" panose="02020603050405020304" pitchFamily="18" charset="0"/>
                <a:cs typeface="Times New Roman" panose="02020603050405020304" pitchFamily="18" charset="0"/>
              </a:rPr>
              <a:t>their lives in a positive way,” said [the CEO].</a:t>
            </a:r>
          </a:p>
          <a:p>
            <a:endParaRPr lang="en-US" sz="1600" dirty="0">
              <a:latin typeface="Times New Roman" panose="02020603050405020304" pitchFamily="18" charset="0"/>
              <a:cs typeface="Times New Roman" panose="02020603050405020304" pitchFamily="18" charset="0"/>
            </a:endParaRPr>
          </a:p>
          <a:p>
            <a:pPr>
              <a:lnSpc>
                <a:spcPct val="107000"/>
              </a:lnSpc>
            </a:pPr>
            <a:r>
              <a:rPr lang="en-US" sz="1600" dirty="0">
                <a:latin typeface="Times New Roman" panose="02020603050405020304" pitchFamily="18" charset="0"/>
                <a:cs typeface="Times New Roman" panose="02020603050405020304" pitchFamily="18" charset="0"/>
              </a:rPr>
              <a:t> Like for Gregg, who finally felt ready for the family trip to Disney World. “And I fit on the plane, didn't have the seat belt extender. I went on all the rides, probably walked about 30 miles, and I never had a pain in my body. And so to experience Disney World with a three-year-old, that was just heaven,” Schenck said.</a:t>
            </a:r>
          </a:p>
          <a:p>
            <a:pPr marL="0" marR="0">
              <a:lnSpc>
                <a:spcPct val="107000"/>
              </a:lnSpc>
              <a:spcBef>
                <a:spcPts val="0"/>
              </a:spcBef>
              <a:spcAft>
                <a:spcPts val="800"/>
              </a:spcAft>
            </a:pP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1434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602569D-BD8E-7E58-143B-4D964432DEDD}"/>
              </a:ext>
            </a:extLst>
          </p:cNvPr>
          <p:cNvSpPr txBox="1"/>
          <p:nvPr/>
        </p:nvSpPr>
        <p:spPr>
          <a:xfrm>
            <a:off x="459616" y="318519"/>
            <a:ext cx="11535508" cy="6520888"/>
          </a:xfrm>
          <a:prstGeom prst="rect">
            <a:avLst/>
          </a:prstGeom>
          <a:noFill/>
        </p:spPr>
        <p:txBody>
          <a:bodyPr wrap="square">
            <a:spAutoFit/>
          </a:bodyPr>
          <a:lstStyle/>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Weight Loss Wednesday: A company working to help their employees get into shape</a:t>
            </a: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May 3, 2023</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NEW ORLEANS — Imagine if you went to work, and your company gave you the tools and time you needed to get in top health and lose weight.</a:t>
            </a: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Well, that's exactly what a </a:t>
            </a:r>
            <a:r>
              <a:rPr lang="en-US" sz="1600" dirty="0">
                <a:latin typeface="Times New Roman" panose="02020603050405020304" pitchFamily="18" charset="0"/>
                <a:cs typeface="Times New Roman" panose="02020603050405020304" pitchFamily="18" charset="0"/>
              </a:rPr>
              <a:t>local company is doing. And it is working, helping employees get off medications while being more productive and transforming their lives.</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“We wanted to give people the tools, because as a business, what we're trying to do is attract talented, committed, self-managed people,” said Jay </a:t>
            </a:r>
            <a:r>
              <a:rPr lang="en-US" sz="1600" dirty="0" err="1">
                <a:latin typeface="Times New Roman" panose="02020603050405020304" pitchFamily="18" charset="0"/>
                <a:cs typeface="Times New Roman" panose="02020603050405020304" pitchFamily="18" charset="0"/>
              </a:rPr>
              <a:t>Lapeyre</a:t>
            </a:r>
            <a:r>
              <a:rPr lang="en-US" sz="1600" dirty="0">
                <a:latin typeface="Times New Roman" panose="02020603050405020304" pitchFamily="18" charset="0"/>
                <a:cs typeface="Times New Roman" panose="02020603050405020304" pitchFamily="18" charset="0"/>
              </a:rPr>
              <a:t>, CEO and Chairman of the Board of </a:t>
            </a:r>
            <a:r>
              <a:rPr lang="en-US" sz="1600" dirty="0" err="1">
                <a:latin typeface="Times New Roman" panose="02020603050405020304" pitchFamily="18" charset="0"/>
                <a:cs typeface="Times New Roman" panose="02020603050405020304" pitchFamily="18" charset="0"/>
              </a:rPr>
              <a:t>Laitram</a:t>
            </a:r>
            <a:r>
              <a:rPr lang="en-US" sz="1600" dirty="0">
                <a:latin typeface="Times New Roman" panose="02020603050405020304" pitchFamily="18" charset="0"/>
                <a:cs typeface="Times New Roman" panose="02020603050405020304" pitchFamily="18" charset="0"/>
              </a:rPr>
              <a:t>.</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Employees already have access to an on-site doctor's clinic, for physical and mental health care, a pharmacy, physical therapy, a dentist, and a state-of-the-art gym, complete with trainers and classes.</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latin typeface="Times New Roman" panose="02020603050405020304" pitchFamily="18" charset="0"/>
                <a:cs typeface="Times New Roman" panose="02020603050405020304" pitchFamily="18" charset="0"/>
              </a:rPr>
              <a:t>[Dr. </a:t>
            </a:r>
            <a:r>
              <a:rPr lang="en-US" sz="1600" dirty="0" err="1">
                <a:latin typeface="Times New Roman" panose="02020603050405020304" pitchFamily="18" charset="0"/>
                <a:cs typeface="Times New Roman" panose="02020603050405020304" pitchFamily="18" charset="0"/>
              </a:rPr>
              <a:t>Tro’s</a:t>
            </a:r>
            <a:r>
              <a:rPr lang="en-US" sz="1600" dirty="0">
                <a:latin typeface="Times New Roman" panose="02020603050405020304" pitchFamily="18" charset="0"/>
                <a:cs typeface="Times New Roman" panose="02020603050405020304" pitchFamily="18" charset="0"/>
              </a:rPr>
              <a:t>] team is in constant contact with each person. They have blood sugar monitors, scales in their offices that measure fat and muscle mass, and blood pressure cuffs, that his team can measure remotely. </a:t>
            </a:r>
          </a:p>
          <a:p>
            <a:pPr marL="0" marR="0">
              <a:spcBef>
                <a:spcPts val="0"/>
              </a:spcBef>
              <a:spcAft>
                <a:spcPts val="0"/>
              </a:spcAft>
            </a:pPr>
            <a:endParaRPr lang="en-US" sz="1600" dirty="0">
              <a:latin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Employees are off of heart and diabetes medications. Their spouses and families are now inspired and losing weight too.</a:t>
            </a:r>
          </a:p>
          <a:p>
            <a:pPr marL="0" marR="0">
              <a:spcBef>
                <a:spcPts val="0"/>
              </a:spcBef>
              <a:spcAft>
                <a:spcPts val="0"/>
              </a:spcAft>
            </a:pPr>
            <a:endParaRPr lang="en-US" sz="1400" b="1" dirty="0">
              <a:solidFill>
                <a:srgbClr val="29AF8C"/>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“We want people to think independently, and bring their best and in return to help us improve, and in return we bring the best to impact </a:t>
            </a:r>
            <a:r>
              <a:rPr lang="en-US" sz="1600" dirty="0">
                <a:latin typeface="Times New Roman" panose="02020603050405020304" pitchFamily="18" charset="0"/>
                <a:cs typeface="Times New Roman" panose="02020603050405020304" pitchFamily="18" charset="0"/>
              </a:rPr>
              <a:t>their lives in a positive way,” said [the CEO].</a:t>
            </a:r>
          </a:p>
          <a:p>
            <a:endParaRPr lang="en-US" sz="1600" dirty="0">
              <a:latin typeface="Times New Roman" panose="02020603050405020304" pitchFamily="18" charset="0"/>
              <a:cs typeface="Times New Roman" panose="02020603050405020304" pitchFamily="18" charset="0"/>
            </a:endParaRPr>
          </a:p>
          <a:p>
            <a:pPr>
              <a:lnSpc>
                <a:spcPct val="107000"/>
              </a:lnSpc>
            </a:pPr>
            <a:r>
              <a:rPr lang="en-US" sz="1600" dirty="0">
                <a:latin typeface="Times New Roman" panose="02020603050405020304" pitchFamily="18" charset="0"/>
                <a:cs typeface="Times New Roman" panose="02020603050405020304" pitchFamily="18" charset="0"/>
              </a:rPr>
              <a:t> Like for Gregg, who finally felt ready for the family trip to Disney World. “</a:t>
            </a:r>
            <a:r>
              <a:rPr lang="en-US" sz="1600" b="1" dirty="0">
                <a:solidFill>
                  <a:srgbClr val="29AF8C"/>
                </a:solidFill>
                <a:latin typeface="Times New Roman" panose="02020603050405020304" pitchFamily="18" charset="0"/>
                <a:cs typeface="Times New Roman" panose="02020603050405020304" pitchFamily="18" charset="0"/>
              </a:rPr>
              <a:t>And I fit on the plane, didn't have the seat belt extender. I went on all the rides, probably walked about 30 miles, and I never had a pain in my body. And so to experience Disney World with a three-year-old, that was just heaven,</a:t>
            </a:r>
            <a:r>
              <a:rPr lang="en-US" sz="1600" dirty="0">
                <a:latin typeface="Times New Roman" panose="02020603050405020304" pitchFamily="18" charset="0"/>
                <a:cs typeface="Times New Roman" panose="02020603050405020304" pitchFamily="18" charset="0"/>
              </a:rPr>
              <a:t>” Schenck said.</a:t>
            </a:r>
          </a:p>
          <a:p>
            <a:pPr marL="0" marR="0">
              <a:lnSpc>
                <a:spcPct val="107000"/>
              </a:lnSpc>
              <a:spcBef>
                <a:spcPts val="0"/>
              </a:spcBef>
              <a:spcAft>
                <a:spcPts val="800"/>
              </a:spcAft>
            </a:pPr>
            <a:endParaRPr lang="en-US" sz="16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417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4308-DBFF-DF12-1B0B-770CCE7423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F394F9-9C48-404B-47A2-86B64FB9FE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4293F2-8447-B189-F50E-AA91E4CD7892}"/>
              </a:ext>
            </a:extLst>
          </p:cNvPr>
          <p:cNvPicPr>
            <a:picLocks noChangeAspect="1"/>
          </p:cNvPicPr>
          <p:nvPr/>
        </p:nvPicPr>
        <p:blipFill>
          <a:blip r:embed="rId2"/>
          <a:stretch>
            <a:fillRect/>
          </a:stretch>
        </p:blipFill>
        <p:spPr>
          <a:xfrm>
            <a:off x="1590284" y="138780"/>
            <a:ext cx="9011431" cy="6580440"/>
          </a:xfrm>
          <a:prstGeom prst="rect">
            <a:avLst/>
          </a:prstGeom>
        </p:spPr>
      </p:pic>
    </p:spTree>
    <p:extLst>
      <p:ext uri="{BB962C8B-B14F-4D97-AF65-F5344CB8AC3E}">
        <p14:creationId xmlns:p14="http://schemas.microsoft.com/office/powerpoint/2010/main" val="4115218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9F6F-434F-C03F-0ADA-C216EDDDB4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C31153-E713-BC18-DDA7-20B0DD673A0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774BF93-18EC-311F-C22D-050C423C8B06}"/>
              </a:ext>
            </a:extLst>
          </p:cNvPr>
          <p:cNvPicPr>
            <a:picLocks noChangeAspect="1"/>
          </p:cNvPicPr>
          <p:nvPr/>
        </p:nvPicPr>
        <p:blipFill>
          <a:blip r:embed="rId3"/>
          <a:stretch>
            <a:fillRect/>
          </a:stretch>
        </p:blipFill>
        <p:spPr>
          <a:xfrm>
            <a:off x="6787802" y="1233488"/>
            <a:ext cx="5174479" cy="4569018"/>
          </a:xfrm>
          <a:prstGeom prst="rect">
            <a:avLst/>
          </a:prstGeom>
        </p:spPr>
      </p:pic>
      <p:pic>
        <p:nvPicPr>
          <p:cNvPr id="9" name="Picture 8">
            <a:extLst>
              <a:ext uri="{FF2B5EF4-FFF2-40B4-BE49-F238E27FC236}">
                <a16:creationId xmlns:a16="http://schemas.microsoft.com/office/drawing/2014/main" id="{7846E0EB-7F2E-84E0-012B-BF7F653982C7}"/>
              </a:ext>
            </a:extLst>
          </p:cNvPr>
          <p:cNvPicPr>
            <a:picLocks noChangeAspect="1"/>
          </p:cNvPicPr>
          <p:nvPr/>
        </p:nvPicPr>
        <p:blipFill>
          <a:blip r:embed="rId4"/>
          <a:stretch>
            <a:fillRect/>
          </a:stretch>
        </p:blipFill>
        <p:spPr>
          <a:xfrm>
            <a:off x="1037975" y="1000125"/>
            <a:ext cx="4688668" cy="4857750"/>
          </a:xfrm>
          <a:prstGeom prst="rect">
            <a:avLst/>
          </a:prstGeom>
        </p:spPr>
      </p:pic>
    </p:spTree>
    <p:extLst>
      <p:ext uri="{BB962C8B-B14F-4D97-AF65-F5344CB8AC3E}">
        <p14:creationId xmlns:p14="http://schemas.microsoft.com/office/powerpoint/2010/main" val="1357724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08DA1A24-3385-5F75-7BA4-A15A57575D9E}"/>
              </a:ext>
            </a:extLst>
          </p:cNvPr>
          <p:cNvGrpSpPr/>
          <p:nvPr/>
        </p:nvGrpSpPr>
        <p:grpSpPr>
          <a:xfrm>
            <a:off x="838200" y="328621"/>
            <a:ext cx="5669251" cy="1497004"/>
            <a:chOff x="5024233" y="3148939"/>
            <a:chExt cx="4344738" cy="1120238"/>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D8F9E408-990B-E97E-96BA-155F9273554D}"/>
                </a:ext>
              </a:extLst>
            </p:cNvPr>
            <p:cNvPicPr>
              <a:picLocks noChangeAspect="1"/>
            </p:cNvPicPr>
            <p:nvPr/>
          </p:nvPicPr>
          <p:blipFill rotWithShape="1">
            <a:blip r:embed="rId3"/>
            <a:srcRect l="56312" r="-1"/>
            <a:stretch/>
          </p:blipFill>
          <p:spPr>
            <a:xfrm>
              <a:off x="5024233" y="3709058"/>
              <a:ext cx="4344738" cy="560119"/>
            </a:xfrm>
            <a:prstGeom prst="rect">
              <a:avLst/>
            </a:prstGeom>
          </p:spPr>
        </p:pic>
        <p:pic>
          <p:nvPicPr>
            <p:cNvPr id="6" name="Picture 5">
              <a:extLst>
                <a:ext uri="{FF2B5EF4-FFF2-40B4-BE49-F238E27FC236}">
                  <a16:creationId xmlns:a16="http://schemas.microsoft.com/office/drawing/2014/main" id="{DB21F032-3F8D-C1D1-DB22-AC7DEC014D98}"/>
                </a:ext>
              </a:extLst>
            </p:cNvPr>
            <p:cNvPicPr>
              <a:picLocks noChangeAspect="1"/>
            </p:cNvPicPr>
            <p:nvPr/>
          </p:nvPicPr>
          <p:blipFill rotWithShape="1">
            <a:blip r:embed="rId3"/>
            <a:srcRect r="56312"/>
            <a:stretch/>
          </p:blipFill>
          <p:spPr>
            <a:xfrm>
              <a:off x="5024233" y="3148939"/>
              <a:ext cx="4344738" cy="560119"/>
            </a:xfrm>
            <a:prstGeom prst="rect">
              <a:avLst/>
            </a:prstGeom>
          </p:spPr>
        </p:pic>
      </p:grpSp>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375971"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NHS general practice</a:t>
            </a:r>
            <a:endParaRPr lang="en-US" sz="1600" dirty="0">
              <a:latin typeface="Arial Nova" panose="020B0504020202020204" pitchFamily="34" charset="0"/>
            </a:endParaRPr>
          </a:p>
        </p:txBody>
      </p:sp>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519" y="2103120"/>
            <a:ext cx="685800" cy="685800"/>
          </a:xfrm>
          <a:prstGeom prst="rect">
            <a:avLst/>
          </a:prstGeom>
        </p:spPr>
      </p:pic>
      <p:pic>
        <p:nvPicPr>
          <p:cNvPr id="3" name="Picture 2">
            <a:extLst>
              <a:ext uri="{FF2B5EF4-FFF2-40B4-BE49-F238E27FC236}">
                <a16:creationId xmlns:a16="http://schemas.microsoft.com/office/drawing/2014/main" id="{AEFB9D0C-9BD8-42EF-AC68-740C288C6A79}"/>
              </a:ext>
            </a:extLst>
          </p:cNvPr>
          <p:cNvPicPr>
            <a:picLocks noChangeAspect="1"/>
          </p:cNvPicPr>
          <p:nvPr/>
        </p:nvPicPr>
        <p:blipFill>
          <a:blip r:embed="rId6"/>
          <a:stretch>
            <a:fillRect/>
          </a:stretch>
        </p:blipFill>
        <p:spPr>
          <a:xfrm>
            <a:off x="5877623" y="2033351"/>
            <a:ext cx="4602354" cy="413070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60FF3DB-CA90-0654-DF87-D792FA5CA81D}"/>
              </a:ext>
            </a:extLst>
          </p:cNvPr>
          <p:cNvSpPr txBox="1"/>
          <p:nvPr/>
        </p:nvSpPr>
        <p:spPr>
          <a:xfrm>
            <a:off x="1275319" y="3200400"/>
            <a:ext cx="2419637" cy="1015663"/>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Nine physicians</a:t>
            </a:r>
          </a:p>
          <a:p>
            <a:r>
              <a:rPr lang="en-US" dirty="0">
                <a:latin typeface="Arial Nova" panose="020B0504020202020204" pitchFamily="34" charset="0"/>
              </a:rPr>
              <a:t>Three practice nurses</a:t>
            </a:r>
          </a:p>
        </p:txBody>
      </p:sp>
      <p:pic>
        <p:nvPicPr>
          <p:cNvPr id="8" name="Graphic 7" descr="Stethoscope with solid fill">
            <a:extLst>
              <a:ext uri="{FF2B5EF4-FFF2-40B4-BE49-F238E27FC236}">
                <a16:creationId xmlns:a16="http://schemas.microsoft.com/office/drawing/2014/main" id="{BA7877EF-D8A0-F823-C48C-947E55B9F8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19" y="3200400"/>
            <a:ext cx="685800" cy="685800"/>
          </a:xfrm>
          <a:prstGeom prst="rect">
            <a:avLst/>
          </a:prstGeom>
        </p:spPr>
      </p:pic>
    </p:spTree>
    <p:extLst>
      <p:ext uri="{BB962C8B-B14F-4D97-AF65-F5344CB8AC3E}">
        <p14:creationId xmlns:p14="http://schemas.microsoft.com/office/powerpoint/2010/main" val="419241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23D7805-6580-331C-470D-A80BE29C71FA}"/>
              </a:ext>
            </a:extLst>
          </p:cNvPr>
          <p:cNvSpPr/>
          <p:nvPr/>
        </p:nvSpPr>
        <p:spPr>
          <a:xfrm>
            <a:off x="3794256" y="87468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5" name="Oval 4">
            <a:extLst>
              <a:ext uri="{FF2B5EF4-FFF2-40B4-BE49-F238E27FC236}">
                <a16:creationId xmlns:a16="http://schemas.microsoft.com/office/drawing/2014/main" id="{5C7DC6F8-22C3-5281-0897-36F83774D7A0}"/>
              </a:ext>
            </a:extLst>
          </p:cNvPr>
          <p:cNvSpPr/>
          <p:nvPr/>
        </p:nvSpPr>
        <p:spPr>
          <a:xfrm>
            <a:off x="2959438" y="183229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6" name="Oval 5">
            <a:extLst>
              <a:ext uri="{FF2B5EF4-FFF2-40B4-BE49-F238E27FC236}">
                <a16:creationId xmlns:a16="http://schemas.microsoft.com/office/drawing/2014/main" id="{7393D564-E68A-9516-4B9A-E1A71D47B3F7}"/>
              </a:ext>
            </a:extLst>
          </p:cNvPr>
          <p:cNvSpPr/>
          <p:nvPr/>
        </p:nvSpPr>
        <p:spPr>
          <a:xfrm>
            <a:off x="2699313" y="3052001"/>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Obesity</a:t>
            </a:r>
          </a:p>
        </p:txBody>
      </p:sp>
      <p:sp>
        <p:nvSpPr>
          <p:cNvPr id="7" name="Oval 6">
            <a:extLst>
              <a:ext uri="{FF2B5EF4-FFF2-40B4-BE49-F238E27FC236}">
                <a16:creationId xmlns:a16="http://schemas.microsoft.com/office/drawing/2014/main" id="{65C3EFFB-990B-914D-C311-213DAF67A857}"/>
              </a:ext>
            </a:extLst>
          </p:cNvPr>
          <p:cNvSpPr/>
          <p:nvPr/>
        </p:nvSpPr>
        <p:spPr>
          <a:xfrm>
            <a:off x="7826507" y="1673945"/>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PCOS</a:t>
            </a:r>
          </a:p>
        </p:txBody>
      </p:sp>
      <p:sp>
        <p:nvSpPr>
          <p:cNvPr id="8" name="Oval 7">
            <a:extLst>
              <a:ext uri="{FF2B5EF4-FFF2-40B4-BE49-F238E27FC236}">
                <a16:creationId xmlns:a16="http://schemas.microsoft.com/office/drawing/2014/main" id="{D9E394D1-DCD8-40B1-9A2D-E792434FABCC}"/>
              </a:ext>
            </a:extLst>
          </p:cNvPr>
          <p:cNvSpPr/>
          <p:nvPr/>
        </p:nvSpPr>
        <p:spPr>
          <a:xfrm>
            <a:off x="5410198" y="406845"/>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9" name="Oval 8">
            <a:extLst>
              <a:ext uri="{FF2B5EF4-FFF2-40B4-BE49-F238E27FC236}">
                <a16:creationId xmlns:a16="http://schemas.microsoft.com/office/drawing/2014/main" id="{50E68229-F5C9-88AE-1C36-624517CC32C4}"/>
              </a:ext>
            </a:extLst>
          </p:cNvPr>
          <p:cNvSpPr/>
          <p:nvPr/>
        </p:nvSpPr>
        <p:spPr>
          <a:xfrm>
            <a:off x="6967706" y="78991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Fatty liver</a:t>
            </a:r>
          </a:p>
        </p:txBody>
      </p:sp>
      <p:sp>
        <p:nvSpPr>
          <p:cNvPr id="10" name="Oval 9">
            <a:extLst>
              <a:ext uri="{FF2B5EF4-FFF2-40B4-BE49-F238E27FC236}">
                <a16:creationId xmlns:a16="http://schemas.microsoft.com/office/drawing/2014/main" id="{6B5C4426-BC46-A7B4-0DBB-CCB8084B255A}"/>
              </a:ext>
            </a:extLst>
          </p:cNvPr>
          <p:cNvSpPr/>
          <p:nvPr/>
        </p:nvSpPr>
        <p:spPr>
          <a:xfrm>
            <a:off x="7898036" y="4054085"/>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1" name="Oval 10">
            <a:extLst>
              <a:ext uri="{FF2B5EF4-FFF2-40B4-BE49-F238E27FC236}">
                <a16:creationId xmlns:a16="http://schemas.microsoft.com/office/drawing/2014/main" id="{4AD23E3D-E8DE-A16F-ABCB-BB7D2BFFAEDF}"/>
              </a:ext>
            </a:extLst>
          </p:cNvPr>
          <p:cNvSpPr/>
          <p:nvPr/>
        </p:nvSpPr>
        <p:spPr>
          <a:xfrm>
            <a:off x="8192582" y="2928014"/>
            <a:ext cx="146304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2" name="TextBox 11">
            <a:extLst>
              <a:ext uri="{FF2B5EF4-FFF2-40B4-BE49-F238E27FC236}">
                <a16:creationId xmlns:a16="http://schemas.microsoft.com/office/drawing/2014/main" id="{BE7D545A-A23A-AA36-3FB5-29E0A9DA8E1B}"/>
              </a:ext>
            </a:extLst>
          </p:cNvPr>
          <p:cNvSpPr txBox="1"/>
          <p:nvPr/>
        </p:nvSpPr>
        <p:spPr>
          <a:xfrm>
            <a:off x="3782049" y="1129324"/>
            <a:ext cx="1401888" cy="338554"/>
          </a:xfrm>
          <a:prstGeom prst="rect">
            <a:avLst/>
          </a:prstGeom>
          <a:noFill/>
        </p:spPr>
        <p:txBody>
          <a:bodyPr wrap="square">
            <a:spAutoFit/>
          </a:bodyPr>
          <a:lstStyle/>
          <a:p>
            <a:pPr algn="ctr"/>
            <a:r>
              <a:rPr lang="en-US" sz="1600" dirty="0">
                <a:latin typeface="Arial Nova" panose="020B0504020202020204" pitchFamily="34" charset="0"/>
              </a:rPr>
              <a:t>Hypertension</a:t>
            </a:r>
            <a:endParaRPr lang="en-US" sz="1800" dirty="0">
              <a:latin typeface="Arial Nova" panose="020B0504020202020204" pitchFamily="34" charset="0"/>
            </a:endParaRPr>
          </a:p>
        </p:txBody>
      </p:sp>
      <p:sp>
        <p:nvSpPr>
          <p:cNvPr id="13" name="Oval 12">
            <a:extLst>
              <a:ext uri="{FF2B5EF4-FFF2-40B4-BE49-F238E27FC236}">
                <a16:creationId xmlns:a16="http://schemas.microsoft.com/office/drawing/2014/main" id="{77B0920D-22A7-0BCF-CAA2-7C3D7BF61639}"/>
              </a:ext>
            </a:extLst>
          </p:cNvPr>
          <p:cNvSpPr/>
          <p:nvPr/>
        </p:nvSpPr>
        <p:spPr>
          <a:xfrm>
            <a:off x="7059256" y="4975763"/>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Nova" panose="020B0504020202020204" pitchFamily="34" charset="0"/>
            </a:endParaRPr>
          </a:p>
        </p:txBody>
      </p:sp>
      <p:sp>
        <p:nvSpPr>
          <p:cNvPr id="14" name="Oval 13">
            <a:extLst>
              <a:ext uri="{FF2B5EF4-FFF2-40B4-BE49-F238E27FC236}">
                <a16:creationId xmlns:a16="http://schemas.microsoft.com/office/drawing/2014/main" id="{91704FCE-827B-158B-48D6-7E5417681709}"/>
              </a:ext>
            </a:extLst>
          </p:cNvPr>
          <p:cNvSpPr/>
          <p:nvPr/>
        </p:nvSpPr>
        <p:spPr>
          <a:xfrm>
            <a:off x="5518410" y="5455394"/>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5" name="Oval 14">
            <a:extLst>
              <a:ext uri="{FF2B5EF4-FFF2-40B4-BE49-F238E27FC236}">
                <a16:creationId xmlns:a16="http://schemas.microsoft.com/office/drawing/2014/main" id="{B5B51BC8-60C9-9BC3-7191-F43A759BDEE9}"/>
              </a:ext>
            </a:extLst>
          </p:cNvPr>
          <p:cNvSpPr/>
          <p:nvPr/>
        </p:nvSpPr>
        <p:spPr>
          <a:xfrm>
            <a:off x="3918751" y="506892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Anxiety</a:t>
            </a:r>
          </a:p>
        </p:txBody>
      </p:sp>
      <p:sp>
        <p:nvSpPr>
          <p:cNvPr id="16" name="Oval 15">
            <a:extLst>
              <a:ext uri="{FF2B5EF4-FFF2-40B4-BE49-F238E27FC236}">
                <a16:creationId xmlns:a16="http://schemas.microsoft.com/office/drawing/2014/main" id="{A3536815-1095-B698-070C-E7761A73A509}"/>
              </a:ext>
            </a:extLst>
          </p:cNvPr>
          <p:cNvSpPr/>
          <p:nvPr/>
        </p:nvSpPr>
        <p:spPr>
          <a:xfrm>
            <a:off x="2993889" y="4142864"/>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7" name="TextBox 16">
            <a:extLst>
              <a:ext uri="{FF2B5EF4-FFF2-40B4-BE49-F238E27FC236}">
                <a16:creationId xmlns:a16="http://schemas.microsoft.com/office/drawing/2014/main" id="{7762088B-ED83-51CA-729E-4BC44FD316A7}"/>
              </a:ext>
            </a:extLst>
          </p:cNvPr>
          <p:cNvSpPr txBox="1"/>
          <p:nvPr/>
        </p:nvSpPr>
        <p:spPr>
          <a:xfrm>
            <a:off x="3009214" y="2104824"/>
            <a:ext cx="1272048" cy="369332"/>
          </a:xfrm>
          <a:prstGeom prst="rect">
            <a:avLst/>
          </a:prstGeom>
          <a:noFill/>
        </p:spPr>
        <p:txBody>
          <a:bodyPr wrap="square">
            <a:spAutoFit/>
          </a:bodyPr>
          <a:lstStyle/>
          <a:p>
            <a:pPr algn="ctr"/>
            <a:r>
              <a:rPr lang="en-US" sz="1800" dirty="0">
                <a:latin typeface="Arial Nova" panose="020B0504020202020204" pitchFamily="34" charset="0"/>
              </a:rPr>
              <a:t>Diabetes</a:t>
            </a:r>
          </a:p>
        </p:txBody>
      </p:sp>
      <p:sp>
        <p:nvSpPr>
          <p:cNvPr id="18" name="TextBox 17">
            <a:extLst>
              <a:ext uri="{FF2B5EF4-FFF2-40B4-BE49-F238E27FC236}">
                <a16:creationId xmlns:a16="http://schemas.microsoft.com/office/drawing/2014/main" id="{AECF8970-7428-E534-FEDB-FA4B885B10E2}"/>
              </a:ext>
            </a:extLst>
          </p:cNvPr>
          <p:cNvSpPr txBox="1"/>
          <p:nvPr/>
        </p:nvSpPr>
        <p:spPr>
          <a:xfrm>
            <a:off x="5360366" y="512914"/>
            <a:ext cx="1465152" cy="646331"/>
          </a:xfrm>
          <a:prstGeom prst="rect">
            <a:avLst/>
          </a:prstGeom>
          <a:noFill/>
        </p:spPr>
        <p:txBody>
          <a:bodyPr wrap="square">
            <a:spAutoFit/>
          </a:bodyPr>
          <a:lstStyle/>
          <a:p>
            <a:pPr algn="ctr"/>
            <a:r>
              <a:rPr lang="en-US" sz="1800" dirty="0">
                <a:latin typeface="Arial Nova" panose="020B0504020202020204" pitchFamily="34" charset="0"/>
              </a:rPr>
              <a:t>Heart Disease</a:t>
            </a:r>
          </a:p>
        </p:txBody>
      </p:sp>
      <p:sp>
        <p:nvSpPr>
          <p:cNvPr id="19" name="TextBox 18">
            <a:extLst>
              <a:ext uri="{FF2B5EF4-FFF2-40B4-BE49-F238E27FC236}">
                <a16:creationId xmlns:a16="http://schemas.microsoft.com/office/drawing/2014/main" id="{4ABE493C-FC4F-E417-2A2D-64B79F06D4DA}"/>
              </a:ext>
            </a:extLst>
          </p:cNvPr>
          <p:cNvSpPr txBox="1"/>
          <p:nvPr/>
        </p:nvSpPr>
        <p:spPr>
          <a:xfrm>
            <a:off x="8301526" y="3166340"/>
            <a:ext cx="1344908" cy="369332"/>
          </a:xfrm>
          <a:prstGeom prst="rect">
            <a:avLst/>
          </a:prstGeom>
          <a:noFill/>
        </p:spPr>
        <p:txBody>
          <a:bodyPr wrap="square">
            <a:spAutoFit/>
          </a:bodyPr>
          <a:lstStyle/>
          <a:p>
            <a:pPr algn="ctr"/>
            <a:r>
              <a:rPr lang="en-US" sz="1800" dirty="0">
                <a:latin typeface="Arial Nova" panose="020B0504020202020204" pitchFamily="34" charset="0"/>
              </a:rPr>
              <a:t>Sarcopenia</a:t>
            </a:r>
          </a:p>
        </p:txBody>
      </p:sp>
      <p:sp>
        <p:nvSpPr>
          <p:cNvPr id="20" name="TextBox 19">
            <a:extLst>
              <a:ext uri="{FF2B5EF4-FFF2-40B4-BE49-F238E27FC236}">
                <a16:creationId xmlns:a16="http://schemas.microsoft.com/office/drawing/2014/main" id="{9E4CBAD6-B024-63EA-64CA-604A0978A748}"/>
              </a:ext>
            </a:extLst>
          </p:cNvPr>
          <p:cNvSpPr txBox="1"/>
          <p:nvPr/>
        </p:nvSpPr>
        <p:spPr>
          <a:xfrm>
            <a:off x="7977078" y="4331957"/>
            <a:ext cx="1238053" cy="369332"/>
          </a:xfrm>
          <a:prstGeom prst="rect">
            <a:avLst/>
          </a:prstGeom>
          <a:noFill/>
        </p:spPr>
        <p:txBody>
          <a:bodyPr wrap="square">
            <a:spAutoFit/>
          </a:bodyPr>
          <a:lstStyle/>
          <a:p>
            <a:pPr algn="ctr"/>
            <a:r>
              <a:rPr lang="en-US" sz="1800" dirty="0">
                <a:latin typeface="Arial Nova" panose="020B0504020202020204" pitchFamily="34" charset="0"/>
              </a:rPr>
              <a:t>Migraines</a:t>
            </a:r>
          </a:p>
        </p:txBody>
      </p:sp>
      <p:sp>
        <p:nvSpPr>
          <p:cNvPr id="21" name="TextBox 20">
            <a:extLst>
              <a:ext uri="{FF2B5EF4-FFF2-40B4-BE49-F238E27FC236}">
                <a16:creationId xmlns:a16="http://schemas.microsoft.com/office/drawing/2014/main" id="{40A94171-333C-900B-5C4E-C3EE84C5A09B}"/>
              </a:ext>
            </a:extLst>
          </p:cNvPr>
          <p:cNvSpPr txBox="1"/>
          <p:nvPr/>
        </p:nvSpPr>
        <p:spPr>
          <a:xfrm>
            <a:off x="5623296" y="5705343"/>
            <a:ext cx="1161828" cy="369332"/>
          </a:xfrm>
          <a:prstGeom prst="rect">
            <a:avLst/>
          </a:prstGeom>
          <a:noFill/>
        </p:spPr>
        <p:txBody>
          <a:bodyPr wrap="square">
            <a:spAutoFit/>
          </a:bodyPr>
          <a:lstStyle/>
          <a:p>
            <a:pPr algn="ctr"/>
            <a:r>
              <a:rPr lang="en-US" sz="1800" dirty="0">
                <a:latin typeface="Arial Nova" panose="020B0504020202020204" pitchFamily="34" charset="0"/>
              </a:rPr>
              <a:t>Dementia</a:t>
            </a:r>
          </a:p>
        </p:txBody>
      </p:sp>
      <p:sp>
        <p:nvSpPr>
          <p:cNvPr id="22" name="TextBox 21">
            <a:extLst>
              <a:ext uri="{FF2B5EF4-FFF2-40B4-BE49-F238E27FC236}">
                <a16:creationId xmlns:a16="http://schemas.microsoft.com/office/drawing/2014/main" id="{AA07F773-2FAF-A8BF-F67A-6B26D4275495}"/>
              </a:ext>
            </a:extLst>
          </p:cNvPr>
          <p:cNvSpPr txBox="1"/>
          <p:nvPr/>
        </p:nvSpPr>
        <p:spPr>
          <a:xfrm>
            <a:off x="2954540" y="4416763"/>
            <a:ext cx="1387582" cy="369332"/>
          </a:xfrm>
          <a:prstGeom prst="rect">
            <a:avLst/>
          </a:prstGeom>
          <a:noFill/>
        </p:spPr>
        <p:txBody>
          <a:bodyPr wrap="square">
            <a:spAutoFit/>
          </a:bodyPr>
          <a:lstStyle/>
          <a:p>
            <a:pPr algn="ctr"/>
            <a:r>
              <a:rPr lang="en-US" sz="1800" dirty="0">
                <a:latin typeface="Arial Nova" panose="020B0504020202020204" pitchFamily="34" charset="0"/>
              </a:rPr>
              <a:t>Depression</a:t>
            </a:r>
          </a:p>
        </p:txBody>
      </p:sp>
      <p:sp>
        <p:nvSpPr>
          <p:cNvPr id="23" name="TextBox 22">
            <a:extLst>
              <a:ext uri="{FF2B5EF4-FFF2-40B4-BE49-F238E27FC236}">
                <a16:creationId xmlns:a16="http://schemas.microsoft.com/office/drawing/2014/main" id="{CE97E6C9-C0F8-79D6-566D-2FB13E2B5474}"/>
              </a:ext>
            </a:extLst>
          </p:cNvPr>
          <p:cNvSpPr txBox="1"/>
          <p:nvPr/>
        </p:nvSpPr>
        <p:spPr>
          <a:xfrm>
            <a:off x="7178553" y="5241825"/>
            <a:ext cx="1131857" cy="369332"/>
          </a:xfrm>
          <a:prstGeom prst="rect">
            <a:avLst/>
          </a:prstGeom>
          <a:noFill/>
        </p:spPr>
        <p:txBody>
          <a:bodyPr wrap="square">
            <a:spAutoFit/>
          </a:bodyPr>
          <a:lstStyle/>
          <a:p>
            <a:pPr algn="ctr"/>
            <a:r>
              <a:rPr lang="en-US" dirty="0">
                <a:latin typeface="Arial Nova" panose="020B0504020202020204" pitchFamily="34" charset="0"/>
              </a:rPr>
              <a:t>Arthritis</a:t>
            </a:r>
          </a:p>
        </p:txBody>
      </p:sp>
      <p:sp>
        <p:nvSpPr>
          <p:cNvPr id="39" name="Oval 38">
            <a:extLst>
              <a:ext uri="{FF2B5EF4-FFF2-40B4-BE49-F238E27FC236}">
                <a16:creationId xmlns:a16="http://schemas.microsoft.com/office/drawing/2014/main" id="{29471887-D0A5-4003-5C52-3F415DDFAF52}"/>
              </a:ext>
            </a:extLst>
          </p:cNvPr>
          <p:cNvSpPr/>
          <p:nvPr/>
        </p:nvSpPr>
        <p:spPr>
          <a:xfrm>
            <a:off x="4077782" y="1340594"/>
            <a:ext cx="4114800" cy="4114800"/>
          </a:xfrm>
          <a:prstGeom prst="ellipse">
            <a:avLst/>
          </a:prstGeom>
          <a:solidFill>
            <a:srgbClr val="29769D"/>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Nova" panose="020B0504020202020204" pitchFamily="34" charset="0"/>
              </a:rPr>
              <a:t>Poor metabolic health</a:t>
            </a:r>
          </a:p>
        </p:txBody>
      </p:sp>
    </p:spTree>
    <p:extLst>
      <p:ext uri="{BB962C8B-B14F-4D97-AF65-F5344CB8AC3E}">
        <p14:creationId xmlns:p14="http://schemas.microsoft.com/office/powerpoint/2010/main" val="861276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375971"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NHS general practice</a:t>
            </a:r>
            <a:endParaRPr lang="en-US" sz="1600" dirty="0">
              <a:latin typeface="Arial Nova" panose="020B0504020202020204" pitchFamily="34" charset="0"/>
            </a:endParaRPr>
          </a:p>
        </p:txBody>
      </p:sp>
      <p:sp>
        <p:nvSpPr>
          <p:cNvPr id="12" name="TextBox 11">
            <a:extLst>
              <a:ext uri="{FF2B5EF4-FFF2-40B4-BE49-F238E27FC236}">
                <a16:creationId xmlns:a16="http://schemas.microsoft.com/office/drawing/2014/main" id="{7D92CA4E-3DE9-4719-8834-0C5359436102}"/>
              </a:ext>
            </a:extLst>
          </p:cNvPr>
          <p:cNvSpPr txBox="1"/>
          <p:nvPr/>
        </p:nvSpPr>
        <p:spPr>
          <a:xfrm>
            <a:off x="1275319" y="3200400"/>
            <a:ext cx="2419637" cy="1015663"/>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Nine physicians</a:t>
            </a:r>
          </a:p>
          <a:p>
            <a:r>
              <a:rPr lang="en-US" dirty="0">
                <a:latin typeface="Arial Nova" panose="020B0504020202020204" pitchFamily="34" charset="0"/>
              </a:rPr>
              <a:t>Three practice nurses</a:t>
            </a:r>
          </a:p>
        </p:txBody>
      </p:sp>
      <p:sp>
        <p:nvSpPr>
          <p:cNvPr id="13" name="TextBox 12">
            <a:extLst>
              <a:ext uri="{FF2B5EF4-FFF2-40B4-BE49-F238E27FC236}">
                <a16:creationId xmlns:a16="http://schemas.microsoft.com/office/drawing/2014/main" id="{67C31309-7034-2FDA-BBD6-B5A7D49188A7}"/>
              </a:ext>
            </a:extLst>
          </p:cNvPr>
          <p:cNvSpPr txBox="1"/>
          <p:nvPr/>
        </p:nvSpPr>
        <p:spPr>
          <a:xfrm>
            <a:off x="1275319" y="4572000"/>
            <a:ext cx="3323217" cy="1292662"/>
          </a:xfrm>
          <a:prstGeom prst="rect">
            <a:avLst/>
          </a:prstGeom>
          <a:noFill/>
        </p:spPr>
        <p:txBody>
          <a:bodyPr wrap="none" rtlCol="0">
            <a:spAutoFit/>
          </a:bodyPr>
          <a:lstStyle/>
          <a:p>
            <a:r>
              <a:rPr lang="en-US" sz="2400" dirty="0">
                <a:latin typeface="Arial Nova" panose="020B0504020202020204" pitchFamily="34" charset="0"/>
              </a:rPr>
              <a:t>Intervention</a:t>
            </a:r>
            <a:endParaRPr lang="en-US" sz="2800" dirty="0">
              <a:latin typeface="Arial Nova" panose="020B0504020202020204" pitchFamily="34" charset="0"/>
            </a:endParaRPr>
          </a:p>
          <a:p>
            <a:r>
              <a:rPr lang="en-US" dirty="0">
                <a:latin typeface="Arial Nova" panose="020B0504020202020204" pitchFamily="34" charset="0"/>
              </a:rPr>
              <a:t>Low Carbohydrate Counselling</a:t>
            </a:r>
          </a:p>
          <a:p>
            <a:r>
              <a:rPr lang="en-US" dirty="0">
                <a:latin typeface="Arial Nova" panose="020B0504020202020204" pitchFamily="34" charset="0"/>
              </a:rPr>
              <a:t>Food Addiction Counselling </a:t>
            </a:r>
          </a:p>
          <a:p>
            <a:r>
              <a:rPr lang="en-US" dirty="0">
                <a:latin typeface="Arial Nova" panose="020B0504020202020204" pitchFamily="34" charset="0"/>
              </a:rPr>
              <a:t>Metabolic feedback</a:t>
            </a:r>
          </a:p>
        </p:txBody>
      </p:sp>
      <p:pic>
        <p:nvPicPr>
          <p:cNvPr id="14" name="Graphic 13" descr="Weight Loss with solid fill">
            <a:extLst>
              <a:ext uri="{FF2B5EF4-FFF2-40B4-BE49-F238E27FC236}">
                <a16:creationId xmlns:a16="http://schemas.microsoft.com/office/drawing/2014/main" id="{AA5EBA2E-8B55-C6B1-C647-A90F9D61D8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4572000"/>
            <a:ext cx="685800" cy="685800"/>
          </a:xfrm>
          <a:prstGeom prst="rect">
            <a:avLst/>
          </a:prstGeom>
        </p:spPr>
      </p:pic>
      <p:pic>
        <p:nvPicPr>
          <p:cNvPr id="15" name="Graphic 14" descr="Stethoscope with solid fill">
            <a:extLst>
              <a:ext uri="{FF2B5EF4-FFF2-40B4-BE49-F238E27FC236}">
                <a16:creationId xmlns:a16="http://schemas.microsoft.com/office/drawing/2014/main" id="{709C70DC-B648-5436-EF77-1377C18639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19" y="3200400"/>
            <a:ext cx="685800" cy="685800"/>
          </a:xfrm>
          <a:prstGeom prst="rect">
            <a:avLst/>
          </a:prstGeom>
        </p:spPr>
      </p:pic>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19" y="2103120"/>
            <a:ext cx="685800" cy="685800"/>
          </a:xfrm>
          <a:prstGeom prst="rect">
            <a:avLst/>
          </a:prstGeom>
        </p:spPr>
      </p:pic>
      <p:sp>
        <p:nvSpPr>
          <p:cNvPr id="7" name="Rectangle 6">
            <a:extLst>
              <a:ext uri="{FF2B5EF4-FFF2-40B4-BE49-F238E27FC236}">
                <a16:creationId xmlns:a16="http://schemas.microsoft.com/office/drawing/2014/main" id="{29DB44B2-FE70-157A-22BA-5C7B27C08209}"/>
              </a:ext>
            </a:extLst>
          </p:cNvPr>
          <p:cNvSpPr/>
          <p:nvPr/>
        </p:nvSpPr>
        <p:spPr>
          <a:xfrm>
            <a:off x="4982695"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77%</a:t>
            </a:r>
          </a:p>
          <a:p>
            <a:r>
              <a:rPr lang="en-US" sz="1600" dirty="0">
                <a:latin typeface="Arial Nova" panose="020B0504020202020204" pitchFamily="34" charset="0"/>
              </a:rPr>
              <a:t>Diabetes remission if diagnosis &lt;1 year</a:t>
            </a:r>
          </a:p>
        </p:txBody>
      </p:sp>
      <p:sp>
        <p:nvSpPr>
          <p:cNvPr id="8" name="Rectangle 7">
            <a:extLst>
              <a:ext uri="{FF2B5EF4-FFF2-40B4-BE49-F238E27FC236}">
                <a16:creationId xmlns:a16="http://schemas.microsoft.com/office/drawing/2014/main" id="{37631B74-F90E-0C8F-9492-B2ED53B37034}"/>
              </a:ext>
            </a:extLst>
          </p:cNvPr>
          <p:cNvSpPr/>
          <p:nvPr/>
        </p:nvSpPr>
        <p:spPr>
          <a:xfrm>
            <a:off x="7355901"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97%</a:t>
            </a:r>
          </a:p>
          <a:p>
            <a:r>
              <a:rPr lang="en-US" sz="1600" dirty="0">
                <a:latin typeface="Arial Nova" panose="020B0504020202020204" pitchFamily="34" charset="0"/>
              </a:rPr>
              <a:t>Experienced better glycemic control</a:t>
            </a:r>
          </a:p>
        </p:txBody>
      </p:sp>
      <p:sp>
        <p:nvSpPr>
          <p:cNvPr id="9" name="Rectangle 8">
            <a:extLst>
              <a:ext uri="{FF2B5EF4-FFF2-40B4-BE49-F238E27FC236}">
                <a16:creationId xmlns:a16="http://schemas.microsoft.com/office/drawing/2014/main" id="{580BEBA7-5ACA-777B-0138-AB2FDF27FF22}"/>
              </a:ext>
            </a:extLst>
          </p:cNvPr>
          <p:cNvSpPr/>
          <p:nvPr/>
        </p:nvSpPr>
        <p:spPr>
          <a:xfrm>
            <a:off x="5025116" y="4316296"/>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cs typeface="Times New Roman" panose="02020603050405020304" pitchFamily="18" charset="0"/>
              </a:rPr>
              <a:t>A1c </a:t>
            </a:r>
            <a:r>
              <a:rPr lang="en-US" sz="2600" dirty="0">
                <a:solidFill>
                  <a:srgbClr val="29AF8C"/>
                </a:solidFill>
                <a:latin typeface="Arial Nova" panose="020B0504020202020204" pitchFamily="34" charset="0"/>
              </a:rPr>
              <a:t>-0.9%</a:t>
            </a:r>
            <a:r>
              <a:rPr lang="en-US" sz="2600" dirty="0">
                <a:solidFill>
                  <a:srgbClr val="29AF8C"/>
                </a:solidFill>
                <a:latin typeface="Arial Nova" panose="020B0504020202020204" pitchFamily="34" charset="0"/>
                <a:cs typeface="Times New Roman" panose="02020603050405020304" pitchFamily="18" charset="0"/>
              </a:rPr>
              <a:t> </a:t>
            </a:r>
            <a:r>
              <a:rPr lang="en-US" sz="1600" dirty="0">
                <a:latin typeface="Arial Nova" panose="020B0504020202020204" pitchFamily="34" charset="0"/>
                <a:cs typeface="Times New Roman" panose="02020603050405020304" pitchFamily="18" charset="0"/>
              </a:rPr>
              <a:t>(6.9% to 6.0%)</a:t>
            </a:r>
            <a:endParaRPr lang="en-US" sz="1600" dirty="0">
              <a:latin typeface="Arial Nova" panose="020B0504020202020204" pitchFamily="34" charset="0"/>
            </a:endParaRPr>
          </a:p>
        </p:txBody>
      </p:sp>
      <p:sp>
        <p:nvSpPr>
          <p:cNvPr id="10" name="Rectangle 9">
            <a:extLst>
              <a:ext uri="{FF2B5EF4-FFF2-40B4-BE49-F238E27FC236}">
                <a16:creationId xmlns:a16="http://schemas.microsoft.com/office/drawing/2014/main" id="{6EF7919E-447C-6400-8153-860750625193}"/>
              </a:ext>
            </a:extLst>
          </p:cNvPr>
          <p:cNvSpPr/>
          <p:nvPr/>
        </p:nvSpPr>
        <p:spPr>
          <a:xfrm>
            <a:off x="7398322" y="4298624"/>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err="1">
                <a:solidFill>
                  <a:srgbClr val="29AF8C"/>
                </a:solidFill>
                <a:latin typeface="Arial Nova" panose="020B0504020202020204" pitchFamily="34" charset="0"/>
              </a:rPr>
              <a:t>Wt</a:t>
            </a:r>
            <a:r>
              <a:rPr lang="en-US" sz="2600" dirty="0">
                <a:solidFill>
                  <a:srgbClr val="29AF8C"/>
                </a:solidFill>
                <a:latin typeface="Arial Nova" panose="020B0504020202020204" pitchFamily="34" charset="0"/>
              </a:rPr>
              <a:t> -8.8kg</a:t>
            </a:r>
          </a:p>
          <a:p>
            <a:r>
              <a:rPr lang="en-US" sz="1600" dirty="0">
                <a:latin typeface="Arial Nova" panose="020B0504020202020204" pitchFamily="34" charset="0"/>
              </a:rPr>
              <a:t>(98kg to 89kg)</a:t>
            </a:r>
          </a:p>
        </p:txBody>
      </p:sp>
      <p:sp>
        <p:nvSpPr>
          <p:cNvPr id="17" name="Rectangle 16">
            <a:extLst>
              <a:ext uri="{FF2B5EF4-FFF2-40B4-BE49-F238E27FC236}">
                <a16:creationId xmlns:a16="http://schemas.microsoft.com/office/drawing/2014/main" id="{F6E8810D-C715-892C-046A-50CECE9065EF}"/>
              </a:ext>
            </a:extLst>
          </p:cNvPr>
          <p:cNvSpPr/>
          <p:nvPr/>
        </p:nvSpPr>
        <p:spPr>
          <a:xfrm>
            <a:off x="9686687"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13%</a:t>
            </a:r>
          </a:p>
          <a:p>
            <a:r>
              <a:rPr lang="en-US" sz="1600" dirty="0">
                <a:latin typeface="Arial Nova" panose="020B0504020202020204" pitchFamily="34" charset="0"/>
              </a:rPr>
              <a:t>Stopped at least 1 medication</a:t>
            </a:r>
          </a:p>
        </p:txBody>
      </p:sp>
      <p:sp>
        <p:nvSpPr>
          <p:cNvPr id="18" name="Rectangle 17">
            <a:extLst>
              <a:ext uri="{FF2B5EF4-FFF2-40B4-BE49-F238E27FC236}">
                <a16:creationId xmlns:a16="http://schemas.microsoft.com/office/drawing/2014/main" id="{CB6C3627-E2B3-3496-32C4-8B7E5949009D}"/>
              </a:ext>
            </a:extLst>
          </p:cNvPr>
          <p:cNvSpPr/>
          <p:nvPr/>
        </p:nvSpPr>
        <p:spPr>
          <a:xfrm>
            <a:off x="9729108" y="431422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400" dirty="0">
                <a:solidFill>
                  <a:srgbClr val="29AF8C"/>
                </a:solidFill>
                <a:latin typeface="Arial Nova" panose="020B0504020202020204" pitchFamily="34" charset="0"/>
              </a:rPr>
              <a:t>BP </a:t>
            </a:r>
            <a:r>
              <a:rPr lang="en-US" dirty="0">
                <a:solidFill>
                  <a:srgbClr val="29AF8C"/>
                </a:solidFill>
                <a:latin typeface="Arial Nova" panose="020B0504020202020204" pitchFamily="34" charset="0"/>
              </a:rPr>
              <a:t>-</a:t>
            </a:r>
            <a:r>
              <a:rPr lang="en-US" sz="2400" dirty="0">
                <a:solidFill>
                  <a:srgbClr val="29AF8C"/>
                </a:solidFill>
                <a:latin typeface="Arial Nova" panose="020B0504020202020204" pitchFamily="34" charset="0"/>
              </a:rPr>
              <a:t>9/6mmHg</a:t>
            </a:r>
          </a:p>
          <a:p>
            <a:r>
              <a:rPr lang="en-US" sz="1600" dirty="0">
                <a:latin typeface="Arial Nova" panose="020B0504020202020204" pitchFamily="34" charset="0"/>
              </a:rPr>
              <a:t>(144/85 to 135/79)</a:t>
            </a:r>
          </a:p>
        </p:txBody>
      </p:sp>
      <p:grpSp>
        <p:nvGrpSpPr>
          <p:cNvPr id="22" name="Group 21">
            <a:extLst>
              <a:ext uri="{FF2B5EF4-FFF2-40B4-BE49-F238E27FC236}">
                <a16:creationId xmlns:a16="http://schemas.microsoft.com/office/drawing/2014/main" id="{23C2E24E-1D6A-1C37-2BD6-E7F8CF21B85E}"/>
              </a:ext>
            </a:extLst>
          </p:cNvPr>
          <p:cNvGrpSpPr/>
          <p:nvPr/>
        </p:nvGrpSpPr>
        <p:grpSpPr>
          <a:xfrm>
            <a:off x="838200" y="328621"/>
            <a:ext cx="5669251" cy="1497004"/>
            <a:chOff x="5024233" y="3148939"/>
            <a:chExt cx="4344738" cy="1120238"/>
          </a:xfrm>
          <a:effectLst>
            <a:outerShdw blurRad="50800" dist="38100" dir="2700000" algn="tl" rotWithShape="0">
              <a:prstClr val="black">
                <a:alpha val="40000"/>
              </a:prstClr>
            </a:outerShdw>
          </a:effectLst>
        </p:grpSpPr>
        <p:pic>
          <p:nvPicPr>
            <p:cNvPr id="23" name="Picture 22">
              <a:extLst>
                <a:ext uri="{FF2B5EF4-FFF2-40B4-BE49-F238E27FC236}">
                  <a16:creationId xmlns:a16="http://schemas.microsoft.com/office/drawing/2014/main" id="{EB3C0522-F759-3BB8-454F-37762580B57F}"/>
                </a:ext>
              </a:extLst>
            </p:cNvPr>
            <p:cNvPicPr>
              <a:picLocks noChangeAspect="1"/>
            </p:cNvPicPr>
            <p:nvPr/>
          </p:nvPicPr>
          <p:blipFill rotWithShape="1">
            <a:blip r:embed="rId9"/>
            <a:srcRect l="56312" r="-1"/>
            <a:stretch/>
          </p:blipFill>
          <p:spPr>
            <a:xfrm>
              <a:off x="5024233" y="3709058"/>
              <a:ext cx="4344738" cy="560119"/>
            </a:xfrm>
            <a:prstGeom prst="rect">
              <a:avLst/>
            </a:prstGeom>
          </p:spPr>
        </p:pic>
        <p:pic>
          <p:nvPicPr>
            <p:cNvPr id="24" name="Picture 23">
              <a:extLst>
                <a:ext uri="{FF2B5EF4-FFF2-40B4-BE49-F238E27FC236}">
                  <a16:creationId xmlns:a16="http://schemas.microsoft.com/office/drawing/2014/main" id="{293EB2CB-DEC8-FD7C-D377-84BA3882FB61}"/>
                </a:ext>
              </a:extLst>
            </p:cNvPr>
            <p:cNvPicPr>
              <a:picLocks noChangeAspect="1"/>
            </p:cNvPicPr>
            <p:nvPr/>
          </p:nvPicPr>
          <p:blipFill rotWithShape="1">
            <a:blip r:embed="rId9"/>
            <a:srcRect r="56312"/>
            <a:stretch/>
          </p:blipFill>
          <p:spPr>
            <a:xfrm>
              <a:off x="5024233" y="3148939"/>
              <a:ext cx="4344738" cy="560119"/>
            </a:xfrm>
            <a:prstGeom prst="rect">
              <a:avLst/>
            </a:prstGeom>
          </p:spPr>
        </p:pic>
      </p:grpSp>
    </p:spTree>
    <p:extLst>
      <p:ext uri="{BB962C8B-B14F-4D97-AF65-F5344CB8AC3E}">
        <p14:creationId xmlns:p14="http://schemas.microsoft.com/office/powerpoint/2010/main" val="2422069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0348-CA3A-EA5A-319F-EBC448D208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F0A6F9-28A5-8C27-71C2-5E5EA7B24E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31B994F-8EB9-6605-3435-D313D8E5900D}"/>
              </a:ext>
            </a:extLst>
          </p:cNvPr>
          <p:cNvPicPr>
            <a:picLocks noChangeAspect="1"/>
          </p:cNvPicPr>
          <p:nvPr/>
        </p:nvPicPr>
        <p:blipFill>
          <a:blip r:embed="rId3"/>
          <a:stretch>
            <a:fillRect/>
          </a:stretch>
        </p:blipFill>
        <p:spPr>
          <a:xfrm>
            <a:off x="2244168" y="1479263"/>
            <a:ext cx="7839736" cy="3899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2186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045175"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Academic Consult</a:t>
            </a:r>
          </a:p>
        </p:txBody>
      </p:sp>
      <p:sp>
        <p:nvSpPr>
          <p:cNvPr id="12" name="TextBox 11">
            <a:extLst>
              <a:ext uri="{FF2B5EF4-FFF2-40B4-BE49-F238E27FC236}">
                <a16:creationId xmlns:a16="http://schemas.microsoft.com/office/drawing/2014/main" id="{7D92CA4E-3DE9-4719-8834-0C5359436102}"/>
              </a:ext>
            </a:extLst>
          </p:cNvPr>
          <p:cNvSpPr txBox="1"/>
          <p:nvPr/>
        </p:nvSpPr>
        <p:spPr>
          <a:xfrm>
            <a:off x="1275319" y="3200400"/>
            <a:ext cx="1546001" cy="738664"/>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Physician</a:t>
            </a:r>
          </a:p>
        </p:txBody>
      </p:sp>
      <p:pic>
        <p:nvPicPr>
          <p:cNvPr id="15" name="Graphic 14" descr="Stethoscope with solid fill">
            <a:extLst>
              <a:ext uri="{FF2B5EF4-FFF2-40B4-BE49-F238E27FC236}">
                <a16:creationId xmlns:a16="http://schemas.microsoft.com/office/drawing/2014/main" id="{709C70DC-B648-5436-EF77-1377C18639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3200400"/>
            <a:ext cx="685800" cy="685800"/>
          </a:xfrm>
          <a:prstGeom prst="rect">
            <a:avLst/>
          </a:prstGeom>
        </p:spPr>
      </p:pic>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19" y="2103120"/>
            <a:ext cx="685800" cy="685800"/>
          </a:xfrm>
          <a:prstGeom prst="rect">
            <a:avLst/>
          </a:prstGeom>
        </p:spPr>
      </p:pic>
      <p:grpSp>
        <p:nvGrpSpPr>
          <p:cNvPr id="27" name="Group 26">
            <a:extLst>
              <a:ext uri="{FF2B5EF4-FFF2-40B4-BE49-F238E27FC236}">
                <a16:creationId xmlns:a16="http://schemas.microsoft.com/office/drawing/2014/main" id="{2F18E8A4-6C06-E703-060D-2BCA1EAA1584}"/>
              </a:ext>
            </a:extLst>
          </p:cNvPr>
          <p:cNvGrpSpPr/>
          <p:nvPr/>
        </p:nvGrpSpPr>
        <p:grpSpPr>
          <a:xfrm>
            <a:off x="4178932" y="2657700"/>
            <a:ext cx="7658606" cy="2456999"/>
            <a:chOff x="4096275" y="2614047"/>
            <a:chExt cx="7658606" cy="2456999"/>
          </a:xfrm>
          <a:effectLst>
            <a:outerShdw blurRad="50800" dist="38100" dir="2700000" algn="tl" rotWithShape="0">
              <a:prstClr val="black">
                <a:alpha val="40000"/>
              </a:prstClr>
            </a:outerShdw>
          </a:effectLst>
        </p:grpSpPr>
        <p:sp>
          <p:nvSpPr>
            <p:cNvPr id="26" name="Rectangle 25">
              <a:extLst>
                <a:ext uri="{FF2B5EF4-FFF2-40B4-BE49-F238E27FC236}">
                  <a16:creationId xmlns:a16="http://schemas.microsoft.com/office/drawing/2014/main" id="{F1078A14-8B70-A2E7-A158-615A65748030}"/>
                </a:ext>
              </a:extLst>
            </p:cNvPr>
            <p:cNvSpPr/>
            <p:nvPr/>
          </p:nvSpPr>
          <p:spPr>
            <a:xfrm>
              <a:off x="4096276" y="2614047"/>
              <a:ext cx="7658605" cy="245699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8646D6D-C942-C5F6-3BE2-A7F9D6D4FA0E}"/>
                </a:ext>
              </a:extLst>
            </p:cNvPr>
            <p:cNvPicPr>
              <a:picLocks noChangeAspect="1"/>
            </p:cNvPicPr>
            <p:nvPr/>
          </p:nvPicPr>
          <p:blipFill rotWithShape="1">
            <a:blip r:embed="rId7"/>
            <a:srcRect r="66807" b="77751"/>
            <a:stretch/>
          </p:blipFill>
          <p:spPr>
            <a:xfrm>
              <a:off x="4096275" y="2774713"/>
              <a:ext cx="2542165" cy="654287"/>
            </a:xfrm>
            <a:prstGeom prst="rect">
              <a:avLst/>
            </a:prstGeom>
          </p:spPr>
        </p:pic>
        <p:pic>
          <p:nvPicPr>
            <p:cNvPr id="24" name="Picture 23">
              <a:extLst>
                <a:ext uri="{FF2B5EF4-FFF2-40B4-BE49-F238E27FC236}">
                  <a16:creationId xmlns:a16="http://schemas.microsoft.com/office/drawing/2014/main" id="{194AC8E9-9E7A-BFCD-92AA-4D47CFA1DB61}"/>
                </a:ext>
              </a:extLst>
            </p:cNvPr>
            <p:cNvPicPr>
              <a:picLocks noChangeAspect="1"/>
            </p:cNvPicPr>
            <p:nvPr/>
          </p:nvPicPr>
          <p:blipFill rotWithShape="1">
            <a:blip r:embed="rId7"/>
            <a:srcRect t="49829"/>
            <a:stretch/>
          </p:blipFill>
          <p:spPr>
            <a:xfrm>
              <a:off x="4096276" y="3595607"/>
              <a:ext cx="7658605" cy="1475439"/>
            </a:xfrm>
            <a:prstGeom prst="rect">
              <a:avLst/>
            </a:prstGeom>
          </p:spPr>
        </p:pic>
        <p:pic>
          <p:nvPicPr>
            <p:cNvPr id="25" name="Picture 24">
              <a:extLst>
                <a:ext uri="{FF2B5EF4-FFF2-40B4-BE49-F238E27FC236}">
                  <a16:creationId xmlns:a16="http://schemas.microsoft.com/office/drawing/2014/main" id="{933D76D3-FD9A-C627-EAFC-0762D78C1314}"/>
                </a:ext>
              </a:extLst>
            </p:cNvPr>
            <p:cNvPicPr>
              <a:picLocks noChangeAspect="1"/>
            </p:cNvPicPr>
            <p:nvPr/>
          </p:nvPicPr>
          <p:blipFill rotWithShape="1">
            <a:blip r:embed="rId7"/>
            <a:srcRect l="75387" t="15661" r="1746" b="51665"/>
            <a:stretch/>
          </p:blipFill>
          <p:spPr>
            <a:xfrm>
              <a:off x="9851172" y="2634712"/>
              <a:ext cx="1751309" cy="960895"/>
            </a:xfrm>
            <a:prstGeom prst="rect">
              <a:avLst/>
            </a:prstGeom>
          </p:spPr>
        </p:pic>
      </p:grpSp>
      <p:sp>
        <p:nvSpPr>
          <p:cNvPr id="28" name="TextBox 27">
            <a:extLst>
              <a:ext uri="{FF2B5EF4-FFF2-40B4-BE49-F238E27FC236}">
                <a16:creationId xmlns:a16="http://schemas.microsoft.com/office/drawing/2014/main" id="{1E1C9D21-D497-8540-2D34-0BC90CA3ABEF}"/>
              </a:ext>
            </a:extLst>
          </p:cNvPr>
          <p:cNvSpPr txBox="1"/>
          <p:nvPr/>
        </p:nvSpPr>
        <p:spPr>
          <a:xfrm>
            <a:off x="838200" y="427741"/>
            <a:ext cx="4426212" cy="1200329"/>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en-US" sz="3600" b="1" dirty="0" err="1">
                <a:solidFill>
                  <a:srgbClr val="003087"/>
                </a:solidFill>
                <a:latin typeface="Georgia" panose="02040502050405020303" pitchFamily="18" charset="0"/>
              </a:rPr>
              <a:t>Duke</a:t>
            </a:r>
            <a:r>
              <a:rPr lang="en-US" sz="3600" dirty="0" err="1">
                <a:solidFill>
                  <a:srgbClr val="003087"/>
                </a:solidFill>
                <a:latin typeface="Georgia" panose="02040502050405020303" pitchFamily="18" charset="0"/>
              </a:rPr>
              <a:t>Health</a:t>
            </a:r>
            <a:endParaRPr lang="en-US" sz="3600" dirty="0">
              <a:solidFill>
                <a:srgbClr val="003087"/>
              </a:solidFill>
              <a:latin typeface="Georgia" panose="02040502050405020303" pitchFamily="18" charset="0"/>
            </a:endParaRPr>
          </a:p>
          <a:p>
            <a:r>
              <a:rPr lang="en-US" sz="3600" dirty="0">
                <a:solidFill>
                  <a:srgbClr val="003087"/>
                </a:solidFill>
                <a:latin typeface="Georgia" panose="02040502050405020303" pitchFamily="18" charset="0"/>
              </a:rPr>
              <a:t>Keto Medicine Clinic</a:t>
            </a:r>
          </a:p>
        </p:txBody>
      </p:sp>
    </p:spTree>
    <p:extLst>
      <p:ext uri="{BB962C8B-B14F-4D97-AF65-F5344CB8AC3E}">
        <p14:creationId xmlns:p14="http://schemas.microsoft.com/office/powerpoint/2010/main" val="2565890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2103120"/>
            <a:ext cx="685800" cy="685800"/>
          </a:xfrm>
          <a:prstGeom prst="rect">
            <a:avLst/>
          </a:prstGeom>
        </p:spPr>
      </p:pic>
      <p:pic>
        <p:nvPicPr>
          <p:cNvPr id="3" name="Picture 4" descr="Virta Health - Crunchbase Company Profile &amp; Funding">
            <a:extLst>
              <a:ext uri="{FF2B5EF4-FFF2-40B4-BE49-F238E27FC236}">
                <a16:creationId xmlns:a16="http://schemas.microsoft.com/office/drawing/2014/main" id="{4A88762B-4D27-C822-AC0E-27D2E7FF0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65125"/>
            <a:ext cx="1319784" cy="1319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7693C626-92F4-7941-1219-D2D1B08DBA05}"/>
              </a:ext>
            </a:extLst>
          </p:cNvPr>
          <p:cNvPicPr>
            <a:picLocks noChangeAspect="1"/>
          </p:cNvPicPr>
          <p:nvPr/>
        </p:nvPicPr>
        <p:blipFill>
          <a:blip r:embed="rId6"/>
          <a:stretch>
            <a:fillRect/>
          </a:stretch>
        </p:blipFill>
        <p:spPr>
          <a:xfrm>
            <a:off x="4751646" y="3018511"/>
            <a:ext cx="6237511" cy="1627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643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2103120"/>
            <a:ext cx="685800" cy="685800"/>
          </a:xfrm>
          <a:prstGeom prst="rect">
            <a:avLst/>
          </a:prstGeom>
        </p:spPr>
      </p:pic>
      <p:grpSp>
        <p:nvGrpSpPr>
          <p:cNvPr id="12" name="Group 11">
            <a:extLst>
              <a:ext uri="{FF2B5EF4-FFF2-40B4-BE49-F238E27FC236}">
                <a16:creationId xmlns:a16="http://schemas.microsoft.com/office/drawing/2014/main" id="{7EF2A04E-EAE2-AC5C-D04C-B6F9769828CB}"/>
              </a:ext>
            </a:extLst>
          </p:cNvPr>
          <p:cNvGrpSpPr>
            <a:grpSpLocks noChangeAspect="1"/>
          </p:cNvGrpSpPr>
          <p:nvPr/>
        </p:nvGrpSpPr>
        <p:grpSpPr>
          <a:xfrm>
            <a:off x="4805785" y="2692542"/>
            <a:ext cx="6129232" cy="3657600"/>
            <a:chOff x="3672268" y="3965290"/>
            <a:chExt cx="4847464" cy="2892709"/>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F1854D7D-F947-974D-C446-138CCB731D53}"/>
                </a:ext>
              </a:extLst>
            </p:cNvPr>
            <p:cNvPicPr>
              <a:picLocks noChangeAspect="1"/>
            </p:cNvPicPr>
            <p:nvPr/>
          </p:nvPicPr>
          <p:blipFill rotWithShape="1">
            <a:blip r:embed="rId5"/>
            <a:srcRect b="80882"/>
            <a:stretch/>
          </p:blipFill>
          <p:spPr>
            <a:xfrm>
              <a:off x="3672268" y="3965290"/>
              <a:ext cx="4847464" cy="1311044"/>
            </a:xfrm>
            <a:prstGeom prst="rect">
              <a:avLst/>
            </a:prstGeom>
          </p:spPr>
        </p:pic>
        <p:pic>
          <p:nvPicPr>
            <p:cNvPr id="10" name="Picture 9">
              <a:extLst>
                <a:ext uri="{FF2B5EF4-FFF2-40B4-BE49-F238E27FC236}">
                  <a16:creationId xmlns:a16="http://schemas.microsoft.com/office/drawing/2014/main" id="{544D2766-9068-48A6-0028-44168DB3ACF4}"/>
                </a:ext>
              </a:extLst>
            </p:cNvPr>
            <p:cNvPicPr>
              <a:picLocks noChangeAspect="1"/>
            </p:cNvPicPr>
            <p:nvPr/>
          </p:nvPicPr>
          <p:blipFill rotWithShape="1">
            <a:blip r:embed="rId5"/>
            <a:srcRect t="76937"/>
            <a:stretch/>
          </p:blipFill>
          <p:spPr>
            <a:xfrm>
              <a:off x="3672268" y="5276334"/>
              <a:ext cx="4847464" cy="1581665"/>
            </a:xfrm>
            <a:prstGeom prst="rect">
              <a:avLst/>
            </a:prstGeom>
          </p:spPr>
        </p:pic>
      </p:grpSp>
      <p:pic>
        <p:nvPicPr>
          <p:cNvPr id="4" name="Picture 3">
            <a:extLst>
              <a:ext uri="{FF2B5EF4-FFF2-40B4-BE49-F238E27FC236}">
                <a16:creationId xmlns:a16="http://schemas.microsoft.com/office/drawing/2014/main" id="{08184756-79BA-5404-F9E2-CAB58CC7D4F1}"/>
              </a:ext>
            </a:extLst>
          </p:cNvPr>
          <p:cNvPicPr>
            <a:picLocks noChangeAspect="1"/>
          </p:cNvPicPr>
          <p:nvPr/>
        </p:nvPicPr>
        <p:blipFill>
          <a:blip r:embed="rId6"/>
          <a:stretch>
            <a:fillRect/>
          </a:stretch>
        </p:blipFill>
        <p:spPr>
          <a:xfrm>
            <a:off x="4751646" y="769580"/>
            <a:ext cx="6237511" cy="1627011"/>
          </a:xfrm>
          <a:prstGeom prst="rect">
            <a:avLst/>
          </a:prstGeom>
          <a:effectLst>
            <a:outerShdw blurRad="50800" dist="38100" dir="2700000" algn="tl" rotWithShape="0">
              <a:prstClr val="black">
                <a:alpha val="40000"/>
              </a:prstClr>
            </a:outerShdw>
          </a:effectLst>
        </p:spPr>
      </p:pic>
      <p:pic>
        <p:nvPicPr>
          <p:cNvPr id="4098" name="Picture 2" descr="Fierce Life Sciences">
            <a:extLst>
              <a:ext uri="{FF2B5EF4-FFF2-40B4-BE49-F238E27FC236}">
                <a16:creationId xmlns:a16="http://schemas.microsoft.com/office/drawing/2014/main" id="{5E55D199-4DB5-AC0B-4135-2241464394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36036" y="3614351"/>
            <a:ext cx="1609076" cy="677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Virta Health - Crunchbase Company Profile &amp; Funding">
            <a:extLst>
              <a:ext uri="{FF2B5EF4-FFF2-40B4-BE49-F238E27FC236}">
                <a16:creationId xmlns:a16="http://schemas.microsoft.com/office/drawing/2014/main" id="{319C3CD7-8798-433E-DDAF-A71710AA2E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65125"/>
            <a:ext cx="1319784" cy="1319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829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2103120"/>
            <a:ext cx="685800" cy="685800"/>
          </a:xfrm>
          <a:prstGeom prst="rect">
            <a:avLst/>
          </a:prstGeom>
        </p:spPr>
      </p:pic>
      <p:sp>
        <p:nvSpPr>
          <p:cNvPr id="4" name="TextBox 3">
            <a:extLst>
              <a:ext uri="{FF2B5EF4-FFF2-40B4-BE49-F238E27FC236}">
                <a16:creationId xmlns:a16="http://schemas.microsoft.com/office/drawing/2014/main" id="{60AE319C-D539-A705-13F7-E368FBFE6289}"/>
              </a:ext>
            </a:extLst>
          </p:cNvPr>
          <p:cNvSpPr txBox="1"/>
          <p:nvPr/>
        </p:nvSpPr>
        <p:spPr>
          <a:xfrm>
            <a:off x="4716864" y="5540532"/>
            <a:ext cx="6656951" cy="369332"/>
          </a:xfrm>
          <a:prstGeom prst="rect">
            <a:avLst/>
          </a:prstGeom>
          <a:noFill/>
        </p:spPr>
        <p:txBody>
          <a:bodyPr wrap="none" rtlCol="0">
            <a:spAutoFit/>
          </a:bodyPr>
          <a:lstStyle/>
          <a:p>
            <a:r>
              <a:rPr lang="en-US" dirty="0">
                <a:latin typeface="Arial Nova" panose="020B0504020202020204" pitchFamily="34" charset="0"/>
              </a:rPr>
              <a:t>Partners with healthcare providers, employers, and health plans</a:t>
            </a:r>
          </a:p>
        </p:txBody>
      </p:sp>
      <p:pic>
        <p:nvPicPr>
          <p:cNvPr id="23" name="Picture 22">
            <a:extLst>
              <a:ext uri="{FF2B5EF4-FFF2-40B4-BE49-F238E27FC236}">
                <a16:creationId xmlns:a16="http://schemas.microsoft.com/office/drawing/2014/main" id="{1C6F7C57-E9BD-1858-FA17-BDFAA54850E7}"/>
              </a:ext>
            </a:extLst>
          </p:cNvPr>
          <p:cNvPicPr>
            <a:picLocks noChangeAspect="1"/>
          </p:cNvPicPr>
          <p:nvPr/>
        </p:nvPicPr>
        <p:blipFill>
          <a:blip r:embed="rId5"/>
          <a:stretch>
            <a:fillRect/>
          </a:stretch>
        </p:blipFill>
        <p:spPr>
          <a:xfrm>
            <a:off x="6776684" y="2429590"/>
            <a:ext cx="2286000" cy="2878342"/>
          </a:xfrm>
          <a:prstGeom prst="rect">
            <a:avLst/>
          </a:prstGeom>
          <a:effectLst>
            <a:outerShdw blurRad="50800" dist="38100" dir="2700000" algn="tl" rotWithShape="0">
              <a:prstClr val="black">
                <a:alpha val="40000"/>
              </a:prstClr>
            </a:outerShdw>
          </a:effectLst>
        </p:spPr>
      </p:pic>
      <p:grpSp>
        <p:nvGrpSpPr>
          <p:cNvPr id="31" name="Group 30">
            <a:extLst>
              <a:ext uri="{FF2B5EF4-FFF2-40B4-BE49-F238E27FC236}">
                <a16:creationId xmlns:a16="http://schemas.microsoft.com/office/drawing/2014/main" id="{6096C8AD-7DB4-DE12-7EFC-2375C4D8E849}"/>
              </a:ext>
            </a:extLst>
          </p:cNvPr>
          <p:cNvGrpSpPr/>
          <p:nvPr/>
        </p:nvGrpSpPr>
        <p:grpSpPr>
          <a:xfrm>
            <a:off x="4033484" y="2429590"/>
            <a:ext cx="2286000" cy="2883176"/>
            <a:chOff x="4181764" y="2515551"/>
            <a:chExt cx="2286000" cy="2883176"/>
          </a:xfrm>
          <a:effectLst>
            <a:outerShdw blurRad="50800" dist="38100" dir="2700000" algn="tl" rotWithShape="0">
              <a:prstClr val="black">
                <a:alpha val="40000"/>
              </a:prstClr>
            </a:outerShdw>
          </a:effectLst>
        </p:grpSpPr>
        <p:sp>
          <p:nvSpPr>
            <p:cNvPr id="30" name="Rectangle 29">
              <a:extLst>
                <a:ext uri="{FF2B5EF4-FFF2-40B4-BE49-F238E27FC236}">
                  <a16:creationId xmlns:a16="http://schemas.microsoft.com/office/drawing/2014/main" id="{A2087525-48EE-EDEA-F5A9-3CA4FC216069}"/>
                </a:ext>
              </a:extLst>
            </p:cNvPr>
            <p:cNvSpPr/>
            <p:nvPr/>
          </p:nvSpPr>
          <p:spPr>
            <a:xfrm>
              <a:off x="4181764" y="4956068"/>
              <a:ext cx="2286000" cy="4426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15D7180B-57F8-EFFF-A75E-DDC1CAA66AF3}"/>
                </a:ext>
              </a:extLst>
            </p:cNvPr>
            <p:cNvPicPr>
              <a:picLocks noChangeAspect="1"/>
            </p:cNvPicPr>
            <p:nvPr/>
          </p:nvPicPr>
          <p:blipFill>
            <a:blip r:embed="rId6"/>
            <a:stretch>
              <a:fillRect/>
            </a:stretch>
          </p:blipFill>
          <p:spPr>
            <a:xfrm>
              <a:off x="4181764" y="2515551"/>
              <a:ext cx="2286000" cy="2655411"/>
            </a:xfrm>
            <a:prstGeom prst="rect">
              <a:avLst/>
            </a:prstGeom>
          </p:spPr>
        </p:pic>
      </p:grpSp>
      <p:pic>
        <p:nvPicPr>
          <p:cNvPr id="29" name="Picture 28">
            <a:extLst>
              <a:ext uri="{FF2B5EF4-FFF2-40B4-BE49-F238E27FC236}">
                <a16:creationId xmlns:a16="http://schemas.microsoft.com/office/drawing/2014/main" id="{2FF27551-BEF9-9A84-50D2-F52672DD260A}"/>
              </a:ext>
            </a:extLst>
          </p:cNvPr>
          <p:cNvPicPr>
            <a:picLocks noChangeAspect="1"/>
          </p:cNvPicPr>
          <p:nvPr/>
        </p:nvPicPr>
        <p:blipFill>
          <a:blip r:embed="rId7"/>
          <a:stretch>
            <a:fillRect/>
          </a:stretch>
        </p:blipFill>
        <p:spPr>
          <a:xfrm>
            <a:off x="9519884" y="2386491"/>
            <a:ext cx="2286000" cy="2892625"/>
          </a:xfrm>
          <a:prstGeom prst="rect">
            <a:avLst/>
          </a:prstGeom>
          <a:effectLst>
            <a:outerShdw blurRad="50800" dist="38100" dir="2700000" algn="tl" rotWithShape="0">
              <a:prstClr val="black">
                <a:alpha val="40000"/>
              </a:prstClr>
            </a:outerShdw>
          </a:effectLst>
        </p:spPr>
      </p:pic>
      <p:pic>
        <p:nvPicPr>
          <p:cNvPr id="36" name="Picture 4" descr="Virta Health - Crunchbase Company Profile &amp; Funding">
            <a:extLst>
              <a:ext uri="{FF2B5EF4-FFF2-40B4-BE49-F238E27FC236}">
                <a16:creationId xmlns:a16="http://schemas.microsoft.com/office/drawing/2014/main" id="{E9017486-DE19-062B-2468-6258F9F5B7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65125"/>
            <a:ext cx="1319784" cy="1319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69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2103120"/>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sp>
        <p:nvSpPr>
          <p:cNvPr id="12" name="TextBox 11">
            <a:extLst>
              <a:ext uri="{FF2B5EF4-FFF2-40B4-BE49-F238E27FC236}">
                <a16:creationId xmlns:a16="http://schemas.microsoft.com/office/drawing/2014/main" id="{7D92CA4E-3DE9-4719-8834-0C5359436102}"/>
              </a:ext>
            </a:extLst>
          </p:cNvPr>
          <p:cNvSpPr txBox="1"/>
          <p:nvPr/>
        </p:nvSpPr>
        <p:spPr>
          <a:xfrm>
            <a:off x="1275319" y="3200400"/>
            <a:ext cx="2263889" cy="1015663"/>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Numerous providers</a:t>
            </a:r>
          </a:p>
          <a:p>
            <a:r>
              <a:rPr lang="en-US" dirty="0">
                <a:latin typeface="Arial Nova" panose="020B0504020202020204" pitchFamily="34" charset="0"/>
              </a:rPr>
              <a:t>Health coaches</a:t>
            </a:r>
          </a:p>
        </p:txBody>
      </p:sp>
      <p:sp>
        <p:nvSpPr>
          <p:cNvPr id="13" name="TextBox 12">
            <a:extLst>
              <a:ext uri="{FF2B5EF4-FFF2-40B4-BE49-F238E27FC236}">
                <a16:creationId xmlns:a16="http://schemas.microsoft.com/office/drawing/2014/main" id="{67C31309-7034-2FDA-BBD6-B5A7D49188A7}"/>
              </a:ext>
            </a:extLst>
          </p:cNvPr>
          <p:cNvSpPr txBox="1"/>
          <p:nvPr/>
        </p:nvSpPr>
        <p:spPr>
          <a:xfrm>
            <a:off x="1275319" y="4572000"/>
            <a:ext cx="2340962" cy="1015663"/>
          </a:xfrm>
          <a:prstGeom prst="rect">
            <a:avLst/>
          </a:prstGeom>
          <a:noFill/>
        </p:spPr>
        <p:txBody>
          <a:bodyPr wrap="none" rtlCol="0">
            <a:spAutoFit/>
          </a:bodyPr>
          <a:lstStyle/>
          <a:p>
            <a:r>
              <a:rPr lang="en-US" sz="2400" dirty="0">
                <a:latin typeface="Arial Nova" panose="020B0504020202020204" pitchFamily="34" charset="0"/>
              </a:rPr>
              <a:t>Intervention</a:t>
            </a:r>
            <a:endParaRPr lang="en-US" sz="2800" dirty="0">
              <a:latin typeface="Arial Nova" panose="020B0504020202020204" pitchFamily="34" charset="0"/>
            </a:endParaRPr>
          </a:p>
          <a:p>
            <a:r>
              <a:rPr lang="en-US" dirty="0">
                <a:latin typeface="Arial Nova" panose="020B0504020202020204" pitchFamily="34" charset="0"/>
              </a:rPr>
              <a:t>Low carb counselling</a:t>
            </a:r>
          </a:p>
          <a:p>
            <a:r>
              <a:rPr lang="en-US" dirty="0">
                <a:latin typeface="Arial Nova" panose="020B0504020202020204" pitchFamily="34" charset="0"/>
              </a:rPr>
              <a:t>Metabolic feedback </a:t>
            </a:r>
          </a:p>
        </p:txBody>
      </p:sp>
      <p:pic>
        <p:nvPicPr>
          <p:cNvPr id="14" name="Graphic 13" descr="Weight Loss with solid fill">
            <a:extLst>
              <a:ext uri="{FF2B5EF4-FFF2-40B4-BE49-F238E27FC236}">
                <a16:creationId xmlns:a16="http://schemas.microsoft.com/office/drawing/2014/main" id="{AA5EBA2E-8B55-C6B1-C647-A90F9D61D8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4572000"/>
            <a:ext cx="685800" cy="685800"/>
          </a:xfrm>
          <a:prstGeom prst="rect">
            <a:avLst/>
          </a:prstGeom>
        </p:spPr>
      </p:pic>
      <p:pic>
        <p:nvPicPr>
          <p:cNvPr id="15" name="Graphic 14" descr="Stethoscope with solid fill">
            <a:extLst>
              <a:ext uri="{FF2B5EF4-FFF2-40B4-BE49-F238E27FC236}">
                <a16:creationId xmlns:a16="http://schemas.microsoft.com/office/drawing/2014/main" id="{709C70DC-B648-5436-EF77-1377C18639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19" y="3200400"/>
            <a:ext cx="685800" cy="685800"/>
          </a:xfrm>
          <a:prstGeom prst="rect">
            <a:avLst/>
          </a:prstGeom>
        </p:spPr>
      </p:pic>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19" y="2103120"/>
            <a:ext cx="685800" cy="685800"/>
          </a:xfrm>
          <a:prstGeom prst="rect">
            <a:avLst/>
          </a:prstGeom>
        </p:spPr>
      </p:pic>
      <p:sp>
        <p:nvSpPr>
          <p:cNvPr id="4" name="Rectangle 3">
            <a:extLst>
              <a:ext uri="{FF2B5EF4-FFF2-40B4-BE49-F238E27FC236}">
                <a16:creationId xmlns:a16="http://schemas.microsoft.com/office/drawing/2014/main" id="{BE81C8FF-475D-C65D-3B01-42103CBCA72A}"/>
              </a:ext>
            </a:extLst>
          </p:cNvPr>
          <p:cNvSpPr/>
          <p:nvPr/>
        </p:nvSpPr>
        <p:spPr>
          <a:xfrm>
            <a:off x="4982695"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17%</a:t>
            </a:r>
          </a:p>
          <a:p>
            <a:r>
              <a:rPr lang="en-US" sz="1600" dirty="0">
                <a:latin typeface="Arial Nova" panose="020B0504020202020204" pitchFamily="34" charset="0"/>
              </a:rPr>
              <a:t>Diabetes remission</a:t>
            </a:r>
          </a:p>
        </p:txBody>
      </p:sp>
      <p:sp>
        <p:nvSpPr>
          <p:cNvPr id="5" name="Rectangle 4">
            <a:extLst>
              <a:ext uri="{FF2B5EF4-FFF2-40B4-BE49-F238E27FC236}">
                <a16:creationId xmlns:a16="http://schemas.microsoft.com/office/drawing/2014/main" id="{DB5CDA92-C07D-2351-157B-29A10AD829AD}"/>
              </a:ext>
            </a:extLst>
          </p:cNvPr>
          <p:cNvSpPr/>
          <p:nvPr/>
        </p:nvSpPr>
        <p:spPr>
          <a:xfrm>
            <a:off x="7355901"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53%</a:t>
            </a:r>
          </a:p>
          <a:p>
            <a:r>
              <a:rPr lang="en-US" sz="1600" dirty="0">
                <a:latin typeface="Arial Nova" panose="020B0504020202020204" pitchFamily="34" charset="0"/>
              </a:rPr>
              <a:t>Diabetes reversal</a:t>
            </a:r>
          </a:p>
        </p:txBody>
      </p:sp>
      <p:sp>
        <p:nvSpPr>
          <p:cNvPr id="6" name="Rectangle 5">
            <a:extLst>
              <a:ext uri="{FF2B5EF4-FFF2-40B4-BE49-F238E27FC236}">
                <a16:creationId xmlns:a16="http://schemas.microsoft.com/office/drawing/2014/main" id="{BFCDCD9C-DD1D-E5BA-6B72-6A79F8A9DBD2}"/>
              </a:ext>
            </a:extLst>
          </p:cNvPr>
          <p:cNvSpPr/>
          <p:nvPr/>
        </p:nvSpPr>
        <p:spPr>
          <a:xfrm>
            <a:off x="5025116" y="4316296"/>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cs typeface="Times New Roman" panose="02020603050405020304" pitchFamily="18" charset="0"/>
              </a:rPr>
              <a:t>A1c </a:t>
            </a:r>
            <a:r>
              <a:rPr lang="en-US" sz="2600" dirty="0">
                <a:solidFill>
                  <a:srgbClr val="29AF8C"/>
                </a:solidFill>
                <a:latin typeface="Arial Nova" panose="020B0504020202020204" pitchFamily="34" charset="0"/>
              </a:rPr>
              <a:t>-1.0%</a:t>
            </a:r>
            <a:r>
              <a:rPr lang="en-US" sz="2600" dirty="0">
                <a:solidFill>
                  <a:srgbClr val="29AF8C"/>
                </a:solidFill>
                <a:latin typeface="Arial Nova" panose="020B0504020202020204" pitchFamily="34" charset="0"/>
                <a:cs typeface="Times New Roman" panose="02020603050405020304" pitchFamily="18" charset="0"/>
              </a:rPr>
              <a:t> </a:t>
            </a:r>
            <a:r>
              <a:rPr lang="en-US" sz="1600" dirty="0">
                <a:latin typeface="Arial Nova" panose="020B0504020202020204" pitchFamily="34" charset="0"/>
                <a:cs typeface="Times New Roman" panose="02020603050405020304" pitchFamily="18" charset="0"/>
              </a:rPr>
              <a:t>(7.7% to 6.7%)</a:t>
            </a:r>
            <a:endParaRPr lang="en-US" sz="1600" dirty="0">
              <a:latin typeface="Arial Nova" panose="020B0504020202020204" pitchFamily="34" charset="0"/>
            </a:endParaRPr>
          </a:p>
        </p:txBody>
      </p:sp>
      <p:sp>
        <p:nvSpPr>
          <p:cNvPr id="22" name="Rectangle 21">
            <a:extLst>
              <a:ext uri="{FF2B5EF4-FFF2-40B4-BE49-F238E27FC236}">
                <a16:creationId xmlns:a16="http://schemas.microsoft.com/office/drawing/2014/main" id="{90DF73AA-D119-CA8A-CC32-CCF91E4FBCC8}"/>
              </a:ext>
            </a:extLst>
          </p:cNvPr>
          <p:cNvSpPr/>
          <p:nvPr/>
        </p:nvSpPr>
        <p:spPr>
          <a:xfrm>
            <a:off x="7398322" y="4298624"/>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err="1">
                <a:solidFill>
                  <a:srgbClr val="29AF8C"/>
                </a:solidFill>
                <a:latin typeface="Arial Nova" panose="020B0504020202020204" pitchFamily="34" charset="0"/>
              </a:rPr>
              <a:t>Wt</a:t>
            </a:r>
            <a:r>
              <a:rPr lang="en-US" sz="2600" dirty="0">
                <a:solidFill>
                  <a:srgbClr val="29AF8C"/>
                </a:solidFill>
                <a:latin typeface="Arial Nova" panose="020B0504020202020204" pitchFamily="34" charset="0"/>
              </a:rPr>
              <a:t> -12kg</a:t>
            </a:r>
          </a:p>
          <a:p>
            <a:r>
              <a:rPr lang="en-US" sz="1600" dirty="0">
                <a:latin typeface="Arial Nova" panose="020B0504020202020204" pitchFamily="34" charset="0"/>
              </a:rPr>
              <a:t>(114kg to 102kg)</a:t>
            </a:r>
          </a:p>
        </p:txBody>
      </p:sp>
      <p:sp>
        <p:nvSpPr>
          <p:cNvPr id="23" name="Rectangle 22">
            <a:extLst>
              <a:ext uri="{FF2B5EF4-FFF2-40B4-BE49-F238E27FC236}">
                <a16:creationId xmlns:a16="http://schemas.microsoft.com/office/drawing/2014/main" id="{A437B96E-030B-95A8-4736-51E64501A266}"/>
              </a:ext>
            </a:extLst>
          </p:cNvPr>
          <p:cNvSpPr/>
          <p:nvPr/>
        </p:nvSpPr>
        <p:spPr>
          <a:xfrm>
            <a:off x="9686687"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30%</a:t>
            </a:r>
          </a:p>
          <a:p>
            <a:r>
              <a:rPr lang="en-US" sz="1600" dirty="0">
                <a:latin typeface="Arial Nova" panose="020B0504020202020204" pitchFamily="34" charset="0"/>
              </a:rPr>
              <a:t>Reduction in DM medications</a:t>
            </a:r>
          </a:p>
        </p:txBody>
      </p:sp>
      <p:sp>
        <p:nvSpPr>
          <p:cNvPr id="24" name="Rectangle 23">
            <a:extLst>
              <a:ext uri="{FF2B5EF4-FFF2-40B4-BE49-F238E27FC236}">
                <a16:creationId xmlns:a16="http://schemas.microsoft.com/office/drawing/2014/main" id="{DA3F61CD-47ED-0BA1-669C-2EC0D0B51B9D}"/>
              </a:ext>
            </a:extLst>
          </p:cNvPr>
          <p:cNvSpPr/>
          <p:nvPr/>
        </p:nvSpPr>
        <p:spPr>
          <a:xfrm>
            <a:off x="9729108" y="431422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400" dirty="0">
                <a:solidFill>
                  <a:srgbClr val="29AF8C"/>
                </a:solidFill>
                <a:latin typeface="Arial Nova" panose="020B0504020202020204" pitchFamily="34" charset="0"/>
              </a:rPr>
              <a:t>BP </a:t>
            </a:r>
            <a:r>
              <a:rPr lang="en-US" dirty="0">
                <a:solidFill>
                  <a:srgbClr val="29AF8C"/>
                </a:solidFill>
                <a:latin typeface="Arial Nova" panose="020B0504020202020204" pitchFamily="34" charset="0"/>
              </a:rPr>
              <a:t>-</a:t>
            </a:r>
            <a:r>
              <a:rPr lang="en-US" sz="2400" dirty="0">
                <a:solidFill>
                  <a:srgbClr val="29AF8C"/>
                </a:solidFill>
                <a:latin typeface="Arial Nova" panose="020B0504020202020204" pitchFamily="34" charset="0"/>
              </a:rPr>
              <a:t>6/3mmHg</a:t>
            </a:r>
          </a:p>
          <a:p>
            <a:r>
              <a:rPr lang="en-US" sz="1600" dirty="0">
                <a:latin typeface="Arial Nova" panose="020B0504020202020204" pitchFamily="34" charset="0"/>
              </a:rPr>
              <a:t>(131/81 to 126/78)</a:t>
            </a:r>
          </a:p>
        </p:txBody>
      </p:sp>
      <p:pic>
        <p:nvPicPr>
          <p:cNvPr id="25" name="Picture 4" descr="Virta Health - Crunchbase Company Profile &amp; Funding">
            <a:extLst>
              <a:ext uri="{FF2B5EF4-FFF2-40B4-BE49-F238E27FC236}">
                <a16:creationId xmlns:a16="http://schemas.microsoft.com/office/drawing/2014/main" id="{6A3FF753-D9B9-AFF9-FE27-3C1E910A16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365125"/>
            <a:ext cx="1319784" cy="13197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205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1877306"/>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1877306"/>
            <a:ext cx="685800" cy="685800"/>
          </a:xfrm>
          <a:prstGeom prst="rect">
            <a:avLst/>
          </a:prstGeom>
        </p:spPr>
      </p:pic>
      <p:pic>
        <p:nvPicPr>
          <p:cNvPr id="4" name="Picture 10" descr="Doctor Tro by Dr. Tro's Medical Weight Loss &amp; Direct Primary Care">
            <a:extLst>
              <a:ext uri="{FF2B5EF4-FFF2-40B4-BE49-F238E27FC236}">
                <a16:creationId xmlns:a16="http://schemas.microsoft.com/office/drawing/2014/main" id="{357CE83B-E9CB-B7FB-092B-C9458E17A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1" y="365126"/>
            <a:ext cx="1345910" cy="1345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CBA5960-9ABF-A37D-FA92-672F5BD91F3C}"/>
              </a:ext>
            </a:extLst>
          </p:cNvPr>
          <p:cNvPicPr>
            <a:picLocks noChangeAspect="1"/>
          </p:cNvPicPr>
          <p:nvPr/>
        </p:nvPicPr>
        <p:blipFill>
          <a:blip r:embed="rId6"/>
          <a:stretch>
            <a:fillRect/>
          </a:stretch>
        </p:blipFill>
        <p:spPr>
          <a:xfrm>
            <a:off x="4873025" y="2050330"/>
            <a:ext cx="5558373" cy="427159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C152CDD0-8258-E47A-DDFF-ED36BABCC98B}"/>
              </a:ext>
            </a:extLst>
          </p:cNvPr>
          <p:cNvSpPr txBox="1"/>
          <p:nvPr/>
        </p:nvSpPr>
        <p:spPr>
          <a:xfrm>
            <a:off x="1275319" y="2840284"/>
            <a:ext cx="2097882" cy="1569660"/>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Three physicians</a:t>
            </a:r>
          </a:p>
          <a:p>
            <a:r>
              <a:rPr lang="en-US" dirty="0">
                <a:latin typeface="Arial Nova" panose="020B0504020202020204" pitchFamily="34" charset="0"/>
              </a:rPr>
              <a:t>Physician assistant</a:t>
            </a:r>
          </a:p>
          <a:p>
            <a:r>
              <a:rPr lang="en-US" dirty="0">
                <a:latin typeface="Arial Nova" panose="020B0504020202020204" pitchFamily="34" charset="0"/>
              </a:rPr>
              <a:t>Health coaches</a:t>
            </a:r>
          </a:p>
          <a:p>
            <a:r>
              <a:rPr lang="en-US" dirty="0">
                <a:latin typeface="Arial Nova" panose="020B0504020202020204" pitchFamily="34" charset="0"/>
              </a:rPr>
              <a:t>Fitness trainer</a:t>
            </a:r>
          </a:p>
        </p:txBody>
      </p:sp>
      <p:pic>
        <p:nvPicPr>
          <p:cNvPr id="5" name="Graphic 4" descr="Stethoscope with solid fill">
            <a:extLst>
              <a:ext uri="{FF2B5EF4-FFF2-40B4-BE49-F238E27FC236}">
                <a16:creationId xmlns:a16="http://schemas.microsoft.com/office/drawing/2014/main" id="{EBE6042A-B126-C10D-5A04-87879B128D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19" y="2840284"/>
            <a:ext cx="685800" cy="685800"/>
          </a:xfrm>
          <a:prstGeom prst="rect">
            <a:avLst/>
          </a:prstGeom>
        </p:spPr>
      </p:pic>
    </p:spTree>
    <p:extLst>
      <p:ext uri="{BB962C8B-B14F-4D97-AF65-F5344CB8AC3E}">
        <p14:creationId xmlns:p14="http://schemas.microsoft.com/office/powerpoint/2010/main" val="2866454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1877306"/>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sp>
        <p:nvSpPr>
          <p:cNvPr id="12" name="TextBox 11">
            <a:extLst>
              <a:ext uri="{FF2B5EF4-FFF2-40B4-BE49-F238E27FC236}">
                <a16:creationId xmlns:a16="http://schemas.microsoft.com/office/drawing/2014/main" id="{7D92CA4E-3DE9-4719-8834-0C5359436102}"/>
              </a:ext>
            </a:extLst>
          </p:cNvPr>
          <p:cNvSpPr txBox="1"/>
          <p:nvPr/>
        </p:nvSpPr>
        <p:spPr>
          <a:xfrm>
            <a:off x="1275319" y="2840284"/>
            <a:ext cx="2097882" cy="1569660"/>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Three physicians</a:t>
            </a:r>
          </a:p>
          <a:p>
            <a:r>
              <a:rPr lang="en-US" dirty="0">
                <a:latin typeface="Arial Nova" panose="020B0504020202020204" pitchFamily="34" charset="0"/>
              </a:rPr>
              <a:t>Physician assistant</a:t>
            </a:r>
          </a:p>
          <a:p>
            <a:r>
              <a:rPr lang="en-US" dirty="0">
                <a:latin typeface="Arial Nova" panose="020B0504020202020204" pitchFamily="34" charset="0"/>
              </a:rPr>
              <a:t>Health coaches</a:t>
            </a:r>
          </a:p>
          <a:p>
            <a:r>
              <a:rPr lang="en-US" dirty="0">
                <a:latin typeface="Arial Nova" panose="020B0504020202020204" pitchFamily="34" charset="0"/>
              </a:rPr>
              <a:t>Fitness trainer</a:t>
            </a:r>
          </a:p>
        </p:txBody>
      </p:sp>
      <p:sp>
        <p:nvSpPr>
          <p:cNvPr id="13" name="TextBox 12">
            <a:extLst>
              <a:ext uri="{FF2B5EF4-FFF2-40B4-BE49-F238E27FC236}">
                <a16:creationId xmlns:a16="http://schemas.microsoft.com/office/drawing/2014/main" id="{67C31309-7034-2FDA-BBD6-B5A7D49188A7}"/>
              </a:ext>
            </a:extLst>
          </p:cNvPr>
          <p:cNvSpPr txBox="1"/>
          <p:nvPr/>
        </p:nvSpPr>
        <p:spPr>
          <a:xfrm>
            <a:off x="1275319" y="4581394"/>
            <a:ext cx="2933304" cy="1846659"/>
          </a:xfrm>
          <a:prstGeom prst="rect">
            <a:avLst/>
          </a:prstGeom>
          <a:noFill/>
        </p:spPr>
        <p:txBody>
          <a:bodyPr wrap="none" rtlCol="0">
            <a:spAutoFit/>
          </a:bodyPr>
          <a:lstStyle/>
          <a:p>
            <a:r>
              <a:rPr lang="en-US" sz="2400" dirty="0">
                <a:latin typeface="Arial Nova" panose="020B0504020202020204" pitchFamily="34" charset="0"/>
              </a:rPr>
              <a:t>Intervention</a:t>
            </a:r>
            <a:endParaRPr lang="en-US" sz="2800" dirty="0">
              <a:latin typeface="Arial Nova" panose="020B0504020202020204" pitchFamily="34" charset="0"/>
            </a:endParaRPr>
          </a:p>
          <a:p>
            <a:r>
              <a:rPr lang="en-US" dirty="0">
                <a:latin typeface="Arial Nova" panose="020B0504020202020204" pitchFamily="34" charset="0"/>
              </a:rPr>
              <a:t>Low Carb Counseling</a:t>
            </a:r>
          </a:p>
          <a:p>
            <a:r>
              <a:rPr lang="en-US" dirty="0">
                <a:latin typeface="Arial Nova" panose="020B0504020202020204" pitchFamily="34" charset="0"/>
              </a:rPr>
              <a:t>Food Addiction Counseling</a:t>
            </a:r>
          </a:p>
          <a:p>
            <a:r>
              <a:rPr lang="en-US" dirty="0">
                <a:latin typeface="Arial Nova" panose="020B0504020202020204" pitchFamily="34" charset="0"/>
              </a:rPr>
              <a:t>Metabolic Feedback</a:t>
            </a:r>
          </a:p>
          <a:p>
            <a:r>
              <a:rPr lang="en-US" dirty="0">
                <a:latin typeface="Arial Nova" panose="020B0504020202020204" pitchFamily="34" charset="0"/>
              </a:rPr>
              <a:t>Smartphone App</a:t>
            </a:r>
          </a:p>
          <a:p>
            <a:r>
              <a:rPr lang="en-US" dirty="0">
                <a:latin typeface="Arial Nova" panose="020B0504020202020204" pitchFamily="34" charset="0"/>
              </a:rPr>
              <a:t>Social platform</a:t>
            </a:r>
          </a:p>
        </p:txBody>
      </p:sp>
      <p:pic>
        <p:nvPicPr>
          <p:cNvPr id="14" name="Graphic 13" descr="Weight Loss with solid fill">
            <a:extLst>
              <a:ext uri="{FF2B5EF4-FFF2-40B4-BE49-F238E27FC236}">
                <a16:creationId xmlns:a16="http://schemas.microsoft.com/office/drawing/2014/main" id="{AA5EBA2E-8B55-C6B1-C647-A90F9D61D8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4581394"/>
            <a:ext cx="685800" cy="685800"/>
          </a:xfrm>
          <a:prstGeom prst="rect">
            <a:avLst/>
          </a:prstGeom>
        </p:spPr>
      </p:pic>
      <p:pic>
        <p:nvPicPr>
          <p:cNvPr id="15" name="Graphic 14" descr="Stethoscope with solid fill">
            <a:extLst>
              <a:ext uri="{FF2B5EF4-FFF2-40B4-BE49-F238E27FC236}">
                <a16:creationId xmlns:a16="http://schemas.microsoft.com/office/drawing/2014/main" id="{709C70DC-B648-5436-EF77-1377C18639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19" y="2840284"/>
            <a:ext cx="685800" cy="685800"/>
          </a:xfrm>
          <a:prstGeom prst="rect">
            <a:avLst/>
          </a:prstGeom>
        </p:spPr>
      </p:pic>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19" y="1877306"/>
            <a:ext cx="685800" cy="685800"/>
          </a:xfrm>
          <a:prstGeom prst="rect">
            <a:avLst/>
          </a:prstGeom>
        </p:spPr>
      </p:pic>
      <p:pic>
        <p:nvPicPr>
          <p:cNvPr id="26" name="Picture 10" descr="Doctor Tro by Dr. Tro's Medical Weight Loss &amp; Direct Primary Care">
            <a:extLst>
              <a:ext uri="{FF2B5EF4-FFF2-40B4-BE49-F238E27FC236}">
                <a16:creationId xmlns:a16="http://schemas.microsoft.com/office/drawing/2014/main" id="{8BE96E5A-5578-1C53-0C88-84CFD2DA4B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1" y="365126"/>
            <a:ext cx="1345910" cy="1345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526AE40-1273-8A43-2602-A0980F5F2F5D}"/>
              </a:ext>
            </a:extLst>
          </p:cNvPr>
          <p:cNvPicPr>
            <a:picLocks noChangeAspect="1"/>
          </p:cNvPicPr>
          <p:nvPr/>
        </p:nvPicPr>
        <p:blipFill>
          <a:blip r:embed="rId10"/>
          <a:stretch>
            <a:fillRect/>
          </a:stretch>
        </p:blipFill>
        <p:spPr>
          <a:xfrm>
            <a:off x="4212970" y="2732468"/>
            <a:ext cx="7555559" cy="24777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040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83FB7-79DB-D1D7-19C6-05700C81E7AC}"/>
              </a:ext>
            </a:extLst>
          </p:cNvPr>
          <p:cNvSpPr>
            <a:spLocks noGrp="1"/>
          </p:cNvSpPr>
          <p:nvPr>
            <p:ph type="title"/>
          </p:nvPr>
        </p:nvSpPr>
        <p:spPr/>
        <p:txBody>
          <a:bodyPr/>
          <a:lstStyle/>
          <a:p>
            <a:endParaRPr lang="en-US"/>
          </a:p>
        </p:txBody>
      </p:sp>
      <p:sp>
        <p:nvSpPr>
          <p:cNvPr id="11" name="TextBox 10">
            <a:extLst>
              <a:ext uri="{FF2B5EF4-FFF2-40B4-BE49-F238E27FC236}">
                <a16:creationId xmlns:a16="http://schemas.microsoft.com/office/drawing/2014/main" id="{BEDBD6A8-AA29-ADA0-84A8-FBF93DBF28C8}"/>
              </a:ext>
            </a:extLst>
          </p:cNvPr>
          <p:cNvSpPr txBox="1"/>
          <p:nvPr/>
        </p:nvSpPr>
        <p:spPr>
          <a:xfrm>
            <a:off x="1280160" y="1877306"/>
            <a:ext cx="2513509" cy="738664"/>
          </a:xfrm>
          <a:prstGeom prst="rect">
            <a:avLst/>
          </a:prstGeom>
          <a:noFill/>
        </p:spPr>
        <p:txBody>
          <a:bodyPr wrap="none" rtlCol="0">
            <a:spAutoFit/>
          </a:bodyPr>
          <a:lstStyle/>
          <a:p>
            <a:r>
              <a:rPr lang="en-US" sz="2400" dirty="0">
                <a:latin typeface="Arial Nova" panose="020B0504020202020204" pitchFamily="34" charset="0"/>
              </a:rPr>
              <a:t>Setting</a:t>
            </a:r>
          </a:p>
          <a:p>
            <a:r>
              <a:rPr lang="en-US" dirty="0">
                <a:latin typeface="Arial Nova" panose="020B0504020202020204" pitchFamily="34" charset="0"/>
              </a:rPr>
              <a:t>Telehealth consultation</a:t>
            </a:r>
            <a:endParaRPr lang="en-US" sz="1600" dirty="0">
              <a:latin typeface="Arial Nova" panose="020B0504020202020204" pitchFamily="34" charset="0"/>
            </a:endParaRPr>
          </a:p>
        </p:txBody>
      </p:sp>
      <p:sp>
        <p:nvSpPr>
          <p:cNvPr id="12" name="TextBox 11">
            <a:extLst>
              <a:ext uri="{FF2B5EF4-FFF2-40B4-BE49-F238E27FC236}">
                <a16:creationId xmlns:a16="http://schemas.microsoft.com/office/drawing/2014/main" id="{7D92CA4E-3DE9-4719-8834-0C5359436102}"/>
              </a:ext>
            </a:extLst>
          </p:cNvPr>
          <p:cNvSpPr txBox="1"/>
          <p:nvPr/>
        </p:nvSpPr>
        <p:spPr>
          <a:xfrm>
            <a:off x="1275319" y="2840284"/>
            <a:ext cx="2097882" cy="1569660"/>
          </a:xfrm>
          <a:prstGeom prst="rect">
            <a:avLst/>
          </a:prstGeom>
          <a:noFill/>
        </p:spPr>
        <p:txBody>
          <a:bodyPr wrap="none" rtlCol="0">
            <a:spAutoFit/>
          </a:bodyPr>
          <a:lstStyle/>
          <a:p>
            <a:r>
              <a:rPr lang="en-US" sz="2400" dirty="0">
                <a:latin typeface="Arial Nova" panose="020B0504020202020204" pitchFamily="34" charset="0"/>
              </a:rPr>
              <a:t>Personnel</a:t>
            </a:r>
            <a:endParaRPr lang="en-US" sz="2800" dirty="0">
              <a:latin typeface="Arial Nova" panose="020B0504020202020204" pitchFamily="34" charset="0"/>
            </a:endParaRPr>
          </a:p>
          <a:p>
            <a:r>
              <a:rPr lang="en-US" dirty="0">
                <a:latin typeface="Arial Nova" panose="020B0504020202020204" pitchFamily="34" charset="0"/>
              </a:rPr>
              <a:t>Three physicians</a:t>
            </a:r>
          </a:p>
          <a:p>
            <a:r>
              <a:rPr lang="en-US" dirty="0">
                <a:latin typeface="Arial Nova" panose="020B0504020202020204" pitchFamily="34" charset="0"/>
              </a:rPr>
              <a:t>Physician assistant</a:t>
            </a:r>
          </a:p>
          <a:p>
            <a:r>
              <a:rPr lang="en-US" dirty="0">
                <a:latin typeface="Arial Nova" panose="020B0504020202020204" pitchFamily="34" charset="0"/>
              </a:rPr>
              <a:t>Health coaches</a:t>
            </a:r>
          </a:p>
          <a:p>
            <a:r>
              <a:rPr lang="en-US" dirty="0">
                <a:latin typeface="Arial Nova" panose="020B0504020202020204" pitchFamily="34" charset="0"/>
              </a:rPr>
              <a:t>Fitness trainer</a:t>
            </a:r>
          </a:p>
        </p:txBody>
      </p:sp>
      <p:pic>
        <p:nvPicPr>
          <p:cNvPr id="14" name="Graphic 13" descr="Weight Loss with solid fill">
            <a:extLst>
              <a:ext uri="{FF2B5EF4-FFF2-40B4-BE49-F238E27FC236}">
                <a16:creationId xmlns:a16="http://schemas.microsoft.com/office/drawing/2014/main" id="{AA5EBA2E-8B55-C6B1-C647-A90F9D61D8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519" y="4581394"/>
            <a:ext cx="685800" cy="685800"/>
          </a:xfrm>
          <a:prstGeom prst="rect">
            <a:avLst/>
          </a:prstGeom>
        </p:spPr>
      </p:pic>
      <p:pic>
        <p:nvPicPr>
          <p:cNvPr id="15" name="Graphic 14" descr="Stethoscope with solid fill">
            <a:extLst>
              <a:ext uri="{FF2B5EF4-FFF2-40B4-BE49-F238E27FC236}">
                <a16:creationId xmlns:a16="http://schemas.microsoft.com/office/drawing/2014/main" id="{709C70DC-B648-5436-EF77-1377C18639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19" y="2840284"/>
            <a:ext cx="685800" cy="685800"/>
          </a:xfrm>
          <a:prstGeom prst="rect">
            <a:avLst/>
          </a:prstGeom>
        </p:spPr>
      </p:pic>
      <p:pic>
        <p:nvPicPr>
          <p:cNvPr id="16" name="Graphic 15" descr="Hospital with solid fill">
            <a:extLst>
              <a:ext uri="{FF2B5EF4-FFF2-40B4-BE49-F238E27FC236}">
                <a16:creationId xmlns:a16="http://schemas.microsoft.com/office/drawing/2014/main" id="{D652106E-CD7F-28BA-9C9C-779C30E155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519" y="1877306"/>
            <a:ext cx="685800" cy="685800"/>
          </a:xfrm>
          <a:prstGeom prst="rect">
            <a:avLst/>
          </a:prstGeom>
        </p:spPr>
      </p:pic>
      <p:sp>
        <p:nvSpPr>
          <p:cNvPr id="5" name="Rectangle 4">
            <a:extLst>
              <a:ext uri="{FF2B5EF4-FFF2-40B4-BE49-F238E27FC236}">
                <a16:creationId xmlns:a16="http://schemas.microsoft.com/office/drawing/2014/main" id="{D728DA71-4D9E-E6A4-4326-0040F555D081}"/>
              </a:ext>
            </a:extLst>
          </p:cNvPr>
          <p:cNvSpPr/>
          <p:nvPr/>
        </p:nvSpPr>
        <p:spPr>
          <a:xfrm>
            <a:off x="4982695"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$4,500</a:t>
            </a:r>
          </a:p>
          <a:p>
            <a:r>
              <a:rPr lang="en-US" sz="1600" dirty="0">
                <a:latin typeface="Arial Nova" panose="020B0504020202020204" pitchFamily="34" charset="0"/>
              </a:rPr>
              <a:t>Annual savings per patient</a:t>
            </a:r>
          </a:p>
        </p:txBody>
      </p:sp>
      <p:sp>
        <p:nvSpPr>
          <p:cNvPr id="6" name="Rectangle 5">
            <a:extLst>
              <a:ext uri="{FF2B5EF4-FFF2-40B4-BE49-F238E27FC236}">
                <a16:creationId xmlns:a16="http://schemas.microsoft.com/office/drawing/2014/main" id="{05A8ADC4-BABE-B279-E7B4-DA15E95CEAE4}"/>
              </a:ext>
            </a:extLst>
          </p:cNvPr>
          <p:cNvSpPr/>
          <p:nvPr/>
        </p:nvSpPr>
        <p:spPr>
          <a:xfrm>
            <a:off x="7355901"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17</a:t>
            </a:r>
          </a:p>
          <a:p>
            <a:r>
              <a:rPr lang="en-US" sz="1600" dirty="0">
                <a:latin typeface="Arial Nova" panose="020B0504020202020204" pitchFamily="34" charset="0"/>
              </a:rPr>
              <a:t>Medications deprescribed</a:t>
            </a:r>
          </a:p>
        </p:txBody>
      </p:sp>
      <p:sp>
        <p:nvSpPr>
          <p:cNvPr id="22" name="Rectangle 21">
            <a:extLst>
              <a:ext uri="{FF2B5EF4-FFF2-40B4-BE49-F238E27FC236}">
                <a16:creationId xmlns:a16="http://schemas.microsoft.com/office/drawing/2014/main" id="{8CC920D8-E474-C5E5-D9C9-4D326847606B}"/>
              </a:ext>
            </a:extLst>
          </p:cNvPr>
          <p:cNvSpPr/>
          <p:nvPr/>
        </p:nvSpPr>
        <p:spPr>
          <a:xfrm>
            <a:off x="5025116" y="4316296"/>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cs typeface="Times New Roman" panose="02020603050405020304" pitchFamily="18" charset="0"/>
              </a:rPr>
              <a:t>A1c </a:t>
            </a:r>
            <a:r>
              <a:rPr lang="en-US" sz="2600" dirty="0">
                <a:solidFill>
                  <a:srgbClr val="29AF8C"/>
                </a:solidFill>
                <a:latin typeface="Arial Nova" panose="020B0504020202020204" pitchFamily="34" charset="0"/>
              </a:rPr>
              <a:t>-1.1%</a:t>
            </a:r>
            <a:r>
              <a:rPr lang="en-US" sz="2600" dirty="0">
                <a:solidFill>
                  <a:srgbClr val="29AF8C"/>
                </a:solidFill>
                <a:latin typeface="Arial Nova" panose="020B0504020202020204" pitchFamily="34" charset="0"/>
                <a:cs typeface="Times New Roman" panose="02020603050405020304" pitchFamily="18" charset="0"/>
              </a:rPr>
              <a:t> </a:t>
            </a:r>
            <a:r>
              <a:rPr lang="en-US" sz="1600" dirty="0">
                <a:latin typeface="Arial Nova" panose="020B0504020202020204" pitchFamily="34" charset="0"/>
                <a:cs typeface="Times New Roman" panose="02020603050405020304" pitchFamily="18" charset="0"/>
              </a:rPr>
              <a:t>(7.1% to 6.7%)</a:t>
            </a:r>
            <a:endParaRPr lang="en-US" sz="1600" dirty="0">
              <a:latin typeface="Arial Nova" panose="020B0504020202020204" pitchFamily="34" charset="0"/>
            </a:endParaRPr>
          </a:p>
        </p:txBody>
      </p:sp>
      <p:sp>
        <p:nvSpPr>
          <p:cNvPr id="23" name="Rectangle 22">
            <a:extLst>
              <a:ext uri="{FF2B5EF4-FFF2-40B4-BE49-F238E27FC236}">
                <a16:creationId xmlns:a16="http://schemas.microsoft.com/office/drawing/2014/main" id="{7AA0F062-B745-F2C2-E0A6-DA2DF900410B}"/>
              </a:ext>
            </a:extLst>
          </p:cNvPr>
          <p:cNvSpPr/>
          <p:nvPr/>
        </p:nvSpPr>
        <p:spPr>
          <a:xfrm>
            <a:off x="7398322" y="4298624"/>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err="1">
                <a:solidFill>
                  <a:srgbClr val="29AF8C"/>
                </a:solidFill>
                <a:latin typeface="Arial Nova" panose="020B0504020202020204" pitchFamily="34" charset="0"/>
              </a:rPr>
              <a:t>Wt</a:t>
            </a:r>
            <a:r>
              <a:rPr lang="en-US" sz="2600" dirty="0">
                <a:solidFill>
                  <a:srgbClr val="29AF8C"/>
                </a:solidFill>
                <a:latin typeface="Arial Nova" panose="020B0504020202020204" pitchFamily="34" charset="0"/>
              </a:rPr>
              <a:t> -17kg</a:t>
            </a:r>
          </a:p>
          <a:p>
            <a:r>
              <a:rPr lang="en-US" sz="1600" dirty="0">
                <a:latin typeface="Arial Nova" panose="020B0504020202020204" pitchFamily="34" charset="0"/>
              </a:rPr>
              <a:t>(131kg to 114kg)</a:t>
            </a:r>
          </a:p>
        </p:txBody>
      </p:sp>
      <p:sp>
        <p:nvSpPr>
          <p:cNvPr id="24" name="Rectangle 23">
            <a:extLst>
              <a:ext uri="{FF2B5EF4-FFF2-40B4-BE49-F238E27FC236}">
                <a16:creationId xmlns:a16="http://schemas.microsoft.com/office/drawing/2014/main" id="{B523E4B1-19B4-C423-1733-E8AB576BBCA8}"/>
              </a:ext>
            </a:extLst>
          </p:cNvPr>
          <p:cNvSpPr/>
          <p:nvPr/>
        </p:nvSpPr>
        <p:spPr>
          <a:xfrm>
            <a:off x="9686687" y="2743200"/>
            <a:ext cx="2057400"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600" dirty="0">
                <a:solidFill>
                  <a:srgbClr val="29AF8C"/>
                </a:solidFill>
                <a:latin typeface="Arial Nova" panose="020B0504020202020204" pitchFamily="34" charset="0"/>
              </a:rPr>
              <a:t>44% </a:t>
            </a:r>
          </a:p>
          <a:p>
            <a:r>
              <a:rPr lang="en-US" sz="1600" dirty="0">
                <a:latin typeface="Arial Nova" panose="020B0504020202020204" pitchFamily="34" charset="0"/>
              </a:rPr>
              <a:t>Reduction in 10-year ASCVD risk</a:t>
            </a:r>
          </a:p>
        </p:txBody>
      </p:sp>
      <p:sp>
        <p:nvSpPr>
          <p:cNvPr id="25" name="Rectangle 24">
            <a:extLst>
              <a:ext uri="{FF2B5EF4-FFF2-40B4-BE49-F238E27FC236}">
                <a16:creationId xmlns:a16="http://schemas.microsoft.com/office/drawing/2014/main" id="{AFBB77A8-2EA2-D886-0242-CD973134EF53}"/>
              </a:ext>
            </a:extLst>
          </p:cNvPr>
          <p:cNvSpPr/>
          <p:nvPr/>
        </p:nvSpPr>
        <p:spPr>
          <a:xfrm>
            <a:off x="9729108" y="4314220"/>
            <a:ext cx="2107604" cy="13716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en-US" sz="2200" dirty="0">
                <a:solidFill>
                  <a:srgbClr val="29AF8C"/>
                </a:solidFill>
                <a:latin typeface="Arial Nova" panose="020B0504020202020204" pitchFamily="34" charset="0"/>
              </a:rPr>
              <a:t>BP </a:t>
            </a:r>
            <a:r>
              <a:rPr lang="en-US" dirty="0">
                <a:solidFill>
                  <a:srgbClr val="29AF8C"/>
                </a:solidFill>
                <a:latin typeface="Arial Nova" panose="020B0504020202020204" pitchFamily="34" charset="0"/>
              </a:rPr>
              <a:t>-</a:t>
            </a:r>
            <a:r>
              <a:rPr lang="en-US" sz="2200" dirty="0">
                <a:solidFill>
                  <a:srgbClr val="29AF8C"/>
                </a:solidFill>
                <a:latin typeface="Arial Nova" panose="020B0504020202020204" pitchFamily="34" charset="0"/>
              </a:rPr>
              <a:t>17/6mmHg</a:t>
            </a:r>
          </a:p>
          <a:p>
            <a:r>
              <a:rPr lang="en-US" sz="1600" dirty="0">
                <a:latin typeface="Arial Nova" panose="020B0504020202020204" pitchFamily="34" charset="0"/>
              </a:rPr>
              <a:t>(141/83 to 124/78)</a:t>
            </a:r>
          </a:p>
        </p:txBody>
      </p:sp>
      <p:pic>
        <p:nvPicPr>
          <p:cNvPr id="26" name="Picture 10" descr="Doctor Tro by Dr. Tro's Medical Weight Loss &amp; Direct Primary Care">
            <a:extLst>
              <a:ext uri="{FF2B5EF4-FFF2-40B4-BE49-F238E27FC236}">
                <a16:creationId xmlns:a16="http://schemas.microsoft.com/office/drawing/2014/main" id="{8BE96E5A-5578-1C53-0C88-84CFD2DA4B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1" y="365126"/>
            <a:ext cx="1345910" cy="13459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C997FE-77E5-2822-D1D5-6C374938E9DE}"/>
              </a:ext>
            </a:extLst>
          </p:cNvPr>
          <p:cNvSpPr txBox="1"/>
          <p:nvPr/>
        </p:nvSpPr>
        <p:spPr>
          <a:xfrm>
            <a:off x="1275319" y="4581394"/>
            <a:ext cx="2933304" cy="1846659"/>
          </a:xfrm>
          <a:prstGeom prst="rect">
            <a:avLst/>
          </a:prstGeom>
          <a:noFill/>
        </p:spPr>
        <p:txBody>
          <a:bodyPr wrap="none" rtlCol="0">
            <a:spAutoFit/>
          </a:bodyPr>
          <a:lstStyle/>
          <a:p>
            <a:r>
              <a:rPr lang="en-US" sz="2400" dirty="0">
                <a:latin typeface="Arial Nova" panose="020B0504020202020204" pitchFamily="34" charset="0"/>
              </a:rPr>
              <a:t>Intervention</a:t>
            </a:r>
            <a:endParaRPr lang="en-US" sz="2800" dirty="0">
              <a:latin typeface="Arial Nova" panose="020B0504020202020204" pitchFamily="34" charset="0"/>
            </a:endParaRPr>
          </a:p>
          <a:p>
            <a:r>
              <a:rPr lang="en-US" dirty="0">
                <a:latin typeface="Arial Nova" panose="020B0504020202020204" pitchFamily="34" charset="0"/>
              </a:rPr>
              <a:t>Low Carb Counseling</a:t>
            </a:r>
          </a:p>
          <a:p>
            <a:r>
              <a:rPr lang="en-US" dirty="0">
                <a:latin typeface="Arial Nova" panose="020B0504020202020204" pitchFamily="34" charset="0"/>
              </a:rPr>
              <a:t>Food Addiction Counseling</a:t>
            </a:r>
          </a:p>
          <a:p>
            <a:r>
              <a:rPr lang="en-US" dirty="0">
                <a:latin typeface="Arial Nova" panose="020B0504020202020204" pitchFamily="34" charset="0"/>
              </a:rPr>
              <a:t>Metabolic Feedback</a:t>
            </a:r>
          </a:p>
          <a:p>
            <a:r>
              <a:rPr lang="en-US" dirty="0">
                <a:latin typeface="Arial Nova" panose="020B0504020202020204" pitchFamily="34" charset="0"/>
              </a:rPr>
              <a:t>Smartphone App</a:t>
            </a:r>
          </a:p>
          <a:p>
            <a:r>
              <a:rPr lang="en-US" dirty="0">
                <a:latin typeface="Arial Nova" panose="020B0504020202020204" pitchFamily="34" charset="0"/>
              </a:rPr>
              <a:t>Social platform</a:t>
            </a:r>
          </a:p>
        </p:txBody>
      </p:sp>
    </p:spTree>
    <p:extLst>
      <p:ext uri="{BB962C8B-B14F-4D97-AF65-F5344CB8AC3E}">
        <p14:creationId xmlns:p14="http://schemas.microsoft.com/office/powerpoint/2010/main" val="1365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23D7805-6580-331C-470D-A80BE29C71FA}"/>
              </a:ext>
            </a:extLst>
          </p:cNvPr>
          <p:cNvSpPr/>
          <p:nvPr/>
        </p:nvSpPr>
        <p:spPr>
          <a:xfrm>
            <a:off x="1527794" y="87468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5" name="Oval 4">
            <a:extLst>
              <a:ext uri="{FF2B5EF4-FFF2-40B4-BE49-F238E27FC236}">
                <a16:creationId xmlns:a16="http://schemas.microsoft.com/office/drawing/2014/main" id="{5C7DC6F8-22C3-5281-0897-36F83774D7A0}"/>
              </a:ext>
            </a:extLst>
          </p:cNvPr>
          <p:cNvSpPr/>
          <p:nvPr/>
        </p:nvSpPr>
        <p:spPr>
          <a:xfrm>
            <a:off x="692976" y="183229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6" name="Oval 5">
            <a:extLst>
              <a:ext uri="{FF2B5EF4-FFF2-40B4-BE49-F238E27FC236}">
                <a16:creationId xmlns:a16="http://schemas.microsoft.com/office/drawing/2014/main" id="{7393D564-E68A-9516-4B9A-E1A71D47B3F7}"/>
              </a:ext>
            </a:extLst>
          </p:cNvPr>
          <p:cNvSpPr/>
          <p:nvPr/>
        </p:nvSpPr>
        <p:spPr>
          <a:xfrm>
            <a:off x="432851" y="3052001"/>
            <a:ext cx="1371600" cy="914400"/>
          </a:xfrm>
          <a:prstGeom prst="ellipse">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Obesity</a:t>
            </a:r>
          </a:p>
        </p:txBody>
      </p:sp>
      <p:sp>
        <p:nvSpPr>
          <p:cNvPr id="7" name="Oval 6">
            <a:extLst>
              <a:ext uri="{FF2B5EF4-FFF2-40B4-BE49-F238E27FC236}">
                <a16:creationId xmlns:a16="http://schemas.microsoft.com/office/drawing/2014/main" id="{65C3EFFB-990B-914D-C311-213DAF67A857}"/>
              </a:ext>
            </a:extLst>
          </p:cNvPr>
          <p:cNvSpPr/>
          <p:nvPr/>
        </p:nvSpPr>
        <p:spPr>
          <a:xfrm>
            <a:off x="5560045" y="1673945"/>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PCOS</a:t>
            </a:r>
          </a:p>
        </p:txBody>
      </p:sp>
      <p:sp>
        <p:nvSpPr>
          <p:cNvPr id="8" name="Oval 7">
            <a:extLst>
              <a:ext uri="{FF2B5EF4-FFF2-40B4-BE49-F238E27FC236}">
                <a16:creationId xmlns:a16="http://schemas.microsoft.com/office/drawing/2014/main" id="{D9E394D1-DCD8-40B1-9A2D-E792434FABCC}"/>
              </a:ext>
            </a:extLst>
          </p:cNvPr>
          <p:cNvSpPr/>
          <p:nvPr/>
        </p:nvSpPr>
        <p:spPr>
          <a:xfrm>
            <a:off x="3143736" y="406845"/>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9" name="Oval 8">
            <a:extLst>
              <a:ext uri="{FF2B5EF4-FFF2-40B4-BE49-F238E27FC236}">
                <a16:creationId xmlns:a16="http://schemas.microsoft.com/office/drawing/2014/main" id="{50E68229-F5C9-88AE-1C36-624517CC32C4}"/>
              </a:ext>
            </a:extLst>
          </p:cNvPr>
          <p:cNvSpPr/>
          <p:nvPr/>
        </p:nvSpPr>
        <p:spPr>
          <a:xfrm>
            <a:off x="4701244" y="78991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Fatty liver</a:t>
            </a:r>
          </a:p>
        </p:txBody>
      </p:sp>
      <p:sp>
        <p:nvSpPr>
          <p:cNvPr id="10" name="Oval 9">
            <a:extLst>
              <a:ext uri="{FF2B5EF4-FFF2-40B4-BE49-F238E27FC236}">
                <a16:creationId xmlns:a16="http://schemas.microsoft.com/office/drawing/2014/main" id="{6B5C4426-BC46-A7B4-0DBB-CCB8084B255A}"/>
              </a:ext>
            </a:extLst>
          </p:cNvPr>
          <p:cNvSpPr/>
          <p:nvPr/>
        </p:nvSpPr>
        <p:spPr>
          <a:xfrm>
            <a:off x="5631574" y="4054085"/>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1" name="Oval 10">
            <a:extLst>
              <a:ext uri="{FF2B5EF4-FFF2-40B4-BE49-F238E27FC236}">
                <a16:creationId xmlns:a16="http://schemas.microsoft.com/office/drawing/2014/main" id="{4AD23E3D-E8DE-A16F-ABCB-BB7D2BFFAEDF}"/>
              </a:ext>
            </a:extLst>
          </p:cNvPr>
          <p:cNvSpPr/>
          <p:nvPr/>
        </p:nvSpPr>
        <p:spPr>
          <a:xfrm>
            <a:off x="5926120" y="2928014"/>
            <a:ext cx="146304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2" name="TextBox 11">
            <a:extLst>
              <a:ext uri="{FF2B5EF4-FFF2-40B4-BE49-F238E27FC236}">
                <a16:creationId xmlns:a16="http://schemas.microsoft.com/office/drawing/2014/main" id="{BE7D545A-A23A-AA36-3FB5-29E0A9DA8E1B}"/>
              </a:ext>
            </a:extLst>
          </p:cNvPr>
          <p:cNvSpPr txBox="1"/>
          <p:nvPr/>
        </p:nvSpPr>
        <p:spPr>
          <a:xfrm>
            <a:off x="1515587" y="1129324"/>
            <a:ext cx="1401888" cy="338554"/>
          </a:xfrm>
          <a:prstGeom prst="rect">
            <a:avLst/>
          </a:prstGeom>
          <a:noFill/>
        </p:spPr>
        <p:txBody>
          <a:bodyPr wrap="square">
            <a:spAutoFit/>
          </a:bodyPr>
          <a:lstStyle/>
          <a:p>
            <a:pPr algn="ctr"/>
            <a:r>
              <a:rPr lang="en-US" sz="1600" dirty="0">
                <a:latin typeface="Arial Nova" panose="020B0504020202020204" pitchFamily="34" charset="0"/>
              </a:rPr>
              <a:t>Hypertension</a:t>
            </a:r>
            <a:endParaRPr lang="en-US" sz="1800" dirty="0">
              <a:latin typeface="Arial Nova" panose="020B0504020202020204" pitchFamily="34" charset="0"/>
            </a:endParaRPr>
          </a:p>
        </p:txBody>
      </p:sp>
      <p:sp>
        <p:nvSpPr>
          <p:cNvPr id="13" name="Oval 12">
            <a:extLst>
              <a:ext uri="{FF2B5EF4-FFF2-40B4-BE49-F238E27FC236}">
                <a16:creationId xmlns:a16="http://schemas.microsoft.com/office/drawing/2014/main" id="{77B0920D-22A7-0BCF-CAA2-7C3D7BF61639}"/>
              </a:ext>
            </a:extLst>
          </p:cNvPr>
          <p:cNvSpPr/>
          <p:nvPr/>
        </p:nvSpPr>
        <p:spPr>
          <a:xfrm>
            <a:off x="4792794" y="4975763"/>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Arial Nova" panose="020B0504020202020204" pitchFamily="34" charset="0"/>
            </a:endParaRPr>
          </a:p>
        </p:txBody>
      </p:sp>
      <p:sp>
        <p:nvSpPr>
          <p:cNvPr id="14" name="Oval 13">
            <a:extLst>
              <a:ext uri="{FF2B5EF4-FFF2-40B4-BE49-F238E27FC236}">
                <a16:creationId xmlns:a16="http://schemas.microsoft.com/office/drawing/2014/main" id="{91704FCE-827B-158B-48D6-7E5417681709}"/>
              </a:ext>
            </a:extLst>
          </p:cNvPr>
          <p:cNvSpPr/>
          <p:nvPr/>
        </p:nvSpPr>
        <p:spPr>
          <a:xfrm>
            <a:off x="3251948" y="5455394"/>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5" name="Oval 14">
            <a:extLst>
              <a:ext uri="{FF2B5EF4-FFF2-40B4-BE49-F238E27FC236}">
                <a16:creationId xmlns:a16="http://schemas.microsoft.com/office/drawing/2014/main" id="{B5B51BC8-60C9-9BC3-7191-F43A759BDEE9}"/>
              </a:ext>
            </a:extLst>
          </p:cNvPr>
          <p:cNvSpPr/>
          <p:nvPr/>
        </p:nvSpPr>
        <p:spPr>
          <a:xfrm>
            <a:off x="1652289" y="5068920"/>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dirty="0">
                <a:latin typeface="Arial Nova" panose="020B0504020202020204" pitchFamily="34" charset="0"/>
              </a:rPr>
              <a:t>Anxiety</a:t>
            </a:r>
          </a:p>
        </p:txBody>
      </p:sp>
      <p:sp>
        <p:nvSpPr>
          <p:cNvPr id="16" name="Oval 15">
            <a:extLst>
              <a:ext uri="{FF2B5EF4-FFF2-40B4-BE49-F238E27FC236}">
                <a16:creationId xmlns:a16="http://schemas.microsoft.com/office/drawing/2014/main" id="{A3536815-1095-B698-070C-E7761A73A509}"/>
              </a:ext>
            </a:extLst>
          </p:cNvPr>
          <p:cNvSpPr/>
          <p:nvPr/>
        </p:nvSpPr>
        <p:spPr>
          <a:xfrm>
            <a:off x="727427" y="4142864"/>
            <a:ext cx="1371600" cy="914400"/>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latin typeface="Arial Nova" panose="020B0504020202020204" pitchFamily="34" charset="0"/>
            </a:endParaRPr>
          </a:p>
        </p:txBody>
      </p:sp>
      <p:sp>
        <p:nvSpPr>
          <p:cNvPr id="17" name="TextBox 16">
            <a:extLst>
              <a:ext uri="{FF2B5EF4-FFF2-40B4-BE49-F238E27FC236}">
                <a16:creationId xmlns:a16="http://schemas.microsoft.com/office/drawing/2014/main" id="{7762088B-ED83-51CA-729E-4BC44FD316A7}"/>
              </a:ext>
            </a:extLst>
          </p:cNvPr>
          <p:cNvSpPr txBox="1"/>
          <p:nvPr/>
        </p:nvSpPr>
        <p:spPr>
          <a:xfrm>
            <a:off x="742752" y="2104824"/>
            <a:ext cx="1272048" cy="369332"/>
          </a:xfrm>
          <a:prstGeom prst="rect">
            <a:avLst/>
          </a:prstGeom>
          <a:noFill/>
        </p:spPr>
        <p:txBody>
          <a:bodyPr wrap="square">
            <a:spAutoFit/>
          </a:bodyPr>
          <a:lstStyle/>
          <a:p>
            <a:pPr algn="ctr"/>
            <a:r>
              <a:rPr lang="en-US" sz="1800" dirty="0">
                <a:latin typeface="Arial Nova" panose="020B0504020202020204" pitchFamily="34" charset="0"/>
              </a:rPr>
              <a:t>Diabetes</a:t>
            </a:r>
          </a:p>
        </p:txBody>
      </p:sp>
      <p:sp>
        <p:nvSpPr>
          <p:cNvPr id="18" name="TextBox 17">
            <a:extLst>
              <a:ext uri="{FF2B5EF4-FFF2-40B4-BE49-F238E27FC236}">
                <a16:creationId xmlns:a16="http://schemas.microsoft.com/office/drawing/2014/main" id="{AECF8970-7428-E534-FEDB-FA4B885B10E2}"/>
              </a:ext>
            </a:extLst>
          </p:cNvPr>
          <p:cNvSpPr txBox="1"/>
          <p:nvPr/>
        </p:nvSpPr>
        <p:spPr>
          <a:xfrm>
            <a:off x="3093904" y="512914"/>
            <a:ext cx="1465152" cy="646331"/>
          </a:xfrm>
          <a:prstGeom prst="rect">
            <a:avLst/>
          </a:prstGeom>
          <a:noFill/>
        </p:spPr>
        <p:txBody>
          <a:bodyPr wrap="square">
            <a:spAutoFit/>
          </a:bodyPr>
          <a:lstStyle/>
          <a:p>
            <a:pPr algn="ctr"/>
            <a:r>
              <a:rPr lang="en-US" sz="1800" dirty="0">
                <a:latin typeface="Arial Nova" panose="020B0504020202020204" pitchFamily="34" charset="0"/>
              </a:rPr>
              <a:t>Heart Disease</a:t>
            </a:r>
          </a:p>
        </p:txBody>
      </p:sp>
      <p:sp>
        <p:nvSpPr>
          <p:cNvPr id="19" name="TextBox 18">
            <a:extLst>
              <a:ext uri="{FF2B5EF4-FFF2-40B4-BE49-F238E27FC236}">
                <a16:creationId xmlns:a16="http://schemas.microsoft.com/office/drawing/2014/main" id="{4ABE493C-FC4F-E417-2A2D-64B79F06D4DA}"/>
              </a:ext>
            </a:extLst>
          </p:cNvPr>
          <p:cNvSpPr txBox="1"/>
          <p:nvPr/>
        </p:nvSpPr>
        <p:spPr>
          <a:xfrm>
            <a:off x="6035064" y="3166340"/>
            <a:ext cx="1344908" cy="369332"/>
          </a:xfrm>
          <a:prstGeom prst="rect">
            <a:avLst/>
          </a:prstGeom>
          <a:noFill/>
        </p:spPr>
        <p:txBody>
          <a:bodyPr wrap="square">
            <a:spAutoFit/>
          </a:bodyPr>
          <a:lstStyle/>
          <a:p>
            <a:pPr algn="ctr"/>
            <a:r>
              <a:rPr lang="en-US" sz="1800" dirty="0">
                <a:latin typeface="Arial Nova" panose="020B0504020202020204" pitchFamily="34" charset="0"/>
              </a:rPr>
              <a:t>Sarcopenia</a:t>
            </a:r>
          </a:p>
        </p:txBody>
      </p:sp>
      <p:sp>
        <p:nvSpPr>
          <p:cNvPr id="20" name="TextBox 19">
            <a:extLst>
              <a:ext uri="{FF2B5EF4-FFF2-40B4-BE49-F238E27FC236}">
                <a16:creationId xmlns:a16="http://schemas.microsoft.com/office/drawing/2014/main" id="{9E4CBAD6-B024-63EA-64CA-604A0978A748}"/>
              </a:ext>
            </a:extLst>
          </p:cNvPr>
          <p:cNvSpPr txBox="1"/>
          <p:nvPr/>
        </p:nvSpPr>
        <p:spPr>
          <a:xfrm>
            <a:off x="5710616" y="4331957"/>
            <a:ext cx="1238053" cy="369332"/>
          </a:xfrm>
          <a:prstGeom prst="rect">
            <a:avLst/>
          </a:prstGeom>
          <a:noFill/>
        </p:spPr>
        <p:txBody>
          <a:bodyPr wrap="square">
            <a:spAutoFit/>
          </a:bodyPr>
          <a:lstStyle/>
          <a:p>
            <a:pPr algn="ctr"/>
            <a:r>
              <a:rPr lang="en-US" sz="1800" dirty="0">
                <a:latin typeface="Arial Nova" panose="020B0504020202020204" pitchFamily="34" charset="0"/>
              </a:rPr>
              <a:t>Migraines</a:t>
            </a:r>
          </a:p>
        </p:txBody>
      </p:sp>
      <p:sp>
        <p:nvSpPr>
          <p:cNvPr id="21" name="TextBox 20">
            <a:extLst>
              <a:ext uri="{FF2B5EF4-FFF2-40B4-BE49-F238E27FC236}">
                <a16:creationId xmlns:a16="http://schemas.microsoft.com/office/drawing/2014/main" id="{40A94171-333C-900B-5C4E-C3EE84C5A09B}"/>
              </a:ext>
            </a:extLst>
          </p:cNvPr>
          <p:cNvSpPr txBox="1"/>
          <p:nvPr/>
        </p:nvSpPr>
        <p:spPr>
          <a:xfrm>
            <a:off x="3356834" y="5705343"/>
            <a:ext cx="1161828" cy="369332"/>
          </a:xfrm>
          <a:prstGeom prst="rect">
            <a:avLst/>
          </a:prstGeom>
          <a:noFill/>
        </p:spPr>
        <p:txBody>
          <a:bodyPr wrap="square">
            <a:spAutoFit/>
          </a:bodyPr>
          <a:lstStyle/>
          <a:p>
            <a:pPr algn="ctr"/>
            <a:r>
              <a:rPr lang="en-US" sz="1800" dirty="0">
                <a:latin typeface="Arial Nova" panose="020B0504020202020204" pitchFamily="34" charset="0"/>
              </a:rPr>
              <a:t>Dementia</a:t>
            </a:r>
          </a:p>
        </p:txBody>
      </p:sp>
      <p:sp>
        <p:nvSpPr>
          <p:cNvPr id="22" name="TextBox 21">
            <a:extLst>
              <a:ext uri="{FF2B5EF4-FFF2-40B4-BE49-F238E27FC236}">
                <a16:creationId xmlns:a16="http://schemas.microsoft.com/office/drawing/2014/main" id="{AA07F773-2FAF-A8BF-F67A-6B26D4275495}"/>
              </a:ext>
            </a:extLst>
          </p:cNvPr>
          <p:cNvSpPr txBox="1"/>
          <p:nvPr/>
        </p:nvSpPr>
        <p:spPr>
          <a:xfrm>
            <a:off x="688078" y="4416763"/>
            <a:ext cx="1387582" cy="369332"/>
          </a:xfrm>
          <a:prstGeom prst="rect">
            <a:avLst/>
          </a:prstGeom>
          <a:noFill/>
        </p:spPr>
        <p:txBody>
          <a:bodyPr wrap="square">
            <a:spAutoFit/>
          </a:bodyPr>
          <a:lstStyle/>
          <a:p>
            <a:pPr algn="ctr"/>
            <a:r>
              <a:rPr lang="en-US" sz="1800" dirty="0">
                <a:latin typeface="Arial Nova" panose="020B0504020202020204" pitchFamily="34" charset="0"/>
              </a:rPr>
              <a:t>Depression</a:t>
            </a:r>
          </a:p>
        </p:txBody>
      </p:sp>
      <p:sp>
        <p:nvSpPr>
          <p:cNvPr id="23" name="TextBox 22">
            <a:extLst>
              <a:ext uri="{FF2B5EF4-FFF2-40B4-BE49-F238E27FC236}">
                <a16:creationId xmlns:a16="http://schemas.microsoft.com/office/drawing/2014/main" id="{CE97E6C9-C0F8-79D6-566D-2FB13E2B5474}"/>
              </a:ext>
            </a:extLst>
          </p:cNvPr>
          <p:cNvSpPr txBox="1"/>
          <p:nvPr/>
        </p:nvSpPr>
        <p:spPr>
          <a:xfrm>
            <a:off x="4912091" y="5241825"/>
            <a:ext cx="1131857" cy="369332"/>
          </a:xfrm>
          <a:prstGeom prst="rect">
            <a:avLst/>
          </a:prstGeom>
          <a:noFill/>
        </p:spPr>
        <p:txBody>
          <a:bodyPr wrap="square">
            <a:spAutoFit/>
          </a:bodyPr>
          <a:lstStyle/>
          <a:p>
            <a:pPr algn="ctr"/>
            <a:r>
              <a:rPr lang="en-US" dirty="0">
                <a:latin typeface="Arial Nova" panose="020B0504020202020204" pitchFamily="34" charset="0"/>
              </a:rPr>
              <a:t>Arthritis</a:t>
            </a:r>
          </a:p>
        </p:txBody>
      </p:sp>
      <p:sp>
        <p:nvSpPr>
          <p:cNvPr id="2" name="TextBox 1">
            <a:extLst>
              <a:ext uri="{FF2B5EF4-FFF2-40B4-BE49-F238E27FC236}">
                <a16:creationId xmlns:a16="http://schemas.microsoft.com/office/drawing/2014/main" id="{11435270-F058-CA35-6361-07688B92D82A}"/>
              </a:ext>
            </a:extLst>
          </p:cNvPr>
          <p:cNvSpPr txBox="1"/>
          <p:nvPr/>
        </p:nvSpPr>
        <p:spPr>
          <a:xfrm>
            <a:off x="7849464" y="1913227"/>
            <a:ext cx="3909685" cy="2277547"/>
          </a:xfrm>
          <a:prstGeom prst="rect">
            <a:avLst/>
          </a:prstGeom>
          <a:noFill/>
        </p:spPr>
        <p:txBody>
          <a:bodyPr wrap="square" rtlCol="0">
            <a:spAutoFit/>
          </a:bodyPr>
          <a:lstStyle/>
          <a:p>
            <a:r>
              <a:rPr lang="en-US" sz="2800" b="1" dirty="0">
                <a:latin typeface="Arial Nova" panose="020B0504020202020204" pitchFamily="34" charset="0"/>
              </a:rPr>
              <a:t>The cost of obesity</a:t>
            </a:r>
          </a:p>
          <a:p>
            <a:r>
              <a:rPr lang="en-US" sz="2800" dirty="0">
                <a:solidFill>
                  <a:srgbClr val="FFC000"/>
                </a:solidFill>
                <a:latin typeface="Arial Nova" panose="020B0504020202020204" pitchFamily="34" charset="0"/>
              </a:rPr>
              <a:t>$149 billion</a:t>
            </a:r>
          </a:p>
          <a:p>
            <a:r>
              <a:rPr lang="en-US" dirty="0">
                <a:latin typeface="Arial Nova" panose="020B0504020202020204" pitchFamily="34" charset="0"/>
              </a:rPr>
              <a:t>Annual healthcare costs</a:t>
            </a:r>
          </a:p>
          <a:p>
            <a:endParaRPr lang="en-US" dirty="0">
              <a:latin typeface="Arial Nova" panose="020B0504020202020204" pitchFamily="34" charset="0"/>
            </a:endParaRPr>
          </a:p>
          <a:p>
            <a:r>
              <a:rPr lang="en-US" sz="2800" dirty="0">
                <a:solidFill>
                  <a:srgbClr val="FFC000"/>
                </a:solidFill>
                <a:latin typeface="Arial Nova" panose="020B0504020202020204" pitchFamily="34" charset="0"/>
              </a:rPr>
              <a:t>$26 billion</a:t>
            </a:r>
          </a:p>
          <a:p>
            <a:r>
              <a:rPr lang="en-US" sz="1800" dirty="0">
                <a:latin typeface="Arial Nova" panose="020B0504020202020204" pitchFamily="34" charset="0"/>
              </a:rPr>
              <a:t>Productivity lost</a:t>
            </a:r>
            <a:r>
              <a:rPr lang="en-US" dirty="0">
                <a:latin typeface="Arial Nova" panose="020B0504020202020204" pitchFamily="34" charset="0"/>
              </a:rPr>
              <a:t>		</a:t>
            </a:r>
          </a:p>
        </p:txBody>
      </p:sp>
      <p:sp>
        <p:nvSpPr>
          <p:cNvPr id="39" name="Oval 38">
            <a:extLst>
              <a:ext uri="{FF2B5EF4-FFF2-40B4-BE49-F238E27FC236}">
                <a16:creationId xmlns:a16="http://schemas.microsoft.com/office/drawing/2014/main" id="{29471887-D0A5-4003-5C52-3F415DDFAF52}"/>
              </a:ext>
            </a:extLst>
          </p:cNvPr>
          <p:cNvSpPr/>
          <p:nvPr/>
        </p:nvSpPr>
        <p:spPr>
          <a:xfrm>
            <a:off x="1811320" y="1340594"/>
            <a:ext cx="4114800" cy="4114800"/>
          </a:xfrm>
          <a:prstGeom prst="ellipse">
            <a:avLst/>
          </a:prstGeom>
          <a:solidFill>
            <a:srgbClr val="29769D"/>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Arial Nova" panose="020B0504020202020204" pitchFamily="34" charset="0"/>
              </a:rPr>
              <a:t>Poor metabolic health</a:t>
            </a:r>
          </a:p>
        </p:txBody>
      </p:sp>
    </p:spTree>
    <p:extLst>
      <p:ext uri="{BB962C8B-B14F-4D97-AF65-F5344CB8AC3E}">
        <p14:creationId xmlns:p14="http://schemas.microsoft.com/office/powerpoint/2010/main" val="23480127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5169-2BAA-BE7E-06E4-DD62C8373827}"/>
              </a:ext>
            </a:extLst>
          </p:cNvPr>
          <p:cNvSpPr>
            <a:spLocks noGrp="1"/>
          </p:cNvSpPr>
          <p:nvPr>
            <p:ph type="title"/>
          </p:nvPr>
        </p:nvSpPr>
        <p:spPr/>
        <p:txBody>
          <a:bodyPr/>
          <a:lstStyle/>
          <a:p>
            <a:r>
              <a:rPr lang="en-US" dirty="0"/>
              <a:t>David Unwin opening questions</a:t>
            </a:r>
          </a:p>
        </p:txBody>
      </p:sp>
      <p:sp>
        <p:nvSpPr>
          <p:cNvPr id="3" name="Content Placeholder 2">
            <a:extLst>
              <a:ext uri="{FF2B5EF4-FFF2-40B4-BE49-F238E27FC236}">
                <a16:creationId xmlns:a16="http://schemas.microsoft.com/office/drawing/2014/main" id="{B321D7DE-9491-16C9-6BFB-6F27D70712C1}"/>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B5C6F4F-F466-AAED-F2D0-C2E4FFBE56E8}"/>
              </a:ext>
            </a:extLst>
          </p:cNvPr>
          <p:cNvPicPr>
            <a:picLocks noChangeAspect="1"/>
          </p:cNvPicPr>
          <p:nvPr/>
        </p:nvPicPr>
        <p:blipFill>
          <a:blip r:embed="rId2"/>
          <a:stretch>
            <a:fillRect/>
          </a:stretch>
        </p:blipFill>
        <p:spPr>
          <a:xfrm>
            <a:off x="3038210" y="1398464"/>
            <a:ext cx="6115580" cy="5094411"/>
          </a:xfrm>
          <a:prstGeom prst="rect">
            <a:avLst/>
          </a:prstGeom>
        </p:spPr>
      </p:pic>
    </p:spTree>
    <p:extLst>
      <p:ext uri="{BB962C8B-B14F-4D97-AF65-F5344CB8AC3E}">
        <p14:creationId xmlns:p14="http://schemas.microsoft.com/office/powerpoint/2010/main" val="2438902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1C23-B320-6571-94BB-3C62AA8158D1}"/>
              </a:ext>
            </a:extLst>
          </p:cNvPr>
          <p:cNvSpPr>
            <a:spLocks noGrp="1"/>
          </p:cNvSpPr>
          <p:nvPr>
            <p:ph type="title"/>
          </p:nvPr>
        </p:nvSpPr>
        <p:spPr/>
        <p:txBody>
          <a:bodyPr/>
          <a:lstStyle/>
          <a:p>
            <a:r>
              <a:rPr lang="en-US" dirty="0"/>
              <a:t>Cardiovascular disease, LDL</a:t>
            </a:r>
          </a:p>
        </p:txBody>
      </p:sp>
      <p:pic>
        <p:nvPicPr>
          <p:cNvPr id="5" name="Picture 4">
            <a:extLst>
              <a:ext uri="{FF2B5EF4-FFF2-40B4-BE49-F238E27FC236}">
                <a16:creationId xmlns:a16="http://schemas.microsoft.com/office/drawing/2014/main" id="{9124A6C1-95D6-DA19-6A21-89B656C10159}"/>
              </a:ext>
            </a:extLst>
          </p:cNvPr>
          <p:cNvPicPr>
            <a:picLocks noChangeAspect="1"/>
          </p:cNvPicPr>
          <p:nvPr/>
        </p:nvPicPr>
        <p:blipFill>
          <a:blip r:embed="rId2"/>
          <a:stretch>
            <a:fillRect/>
          </a:stretch>
        </p:blipFill>
        <p:spPr>
          <a:xfrm>
            <a:off x="5340603" y="2125744"/>
            <a:ext cx="6162312" cy="3264195"/>
          </a:xfrm>
          <a:prstGeom prst="rect">
            <a:avLst/>
          </a:prstGeom>
        </p:spPr>
      </p:pic>
      <p:sp>
        <p:nvSpPr>
          <p:cNvPr id="6" name="TextBox 5">
            <a:extLst>
              <a:ext uri="{FF2B5EF4-FFF2-40B4-BE49-F238E27FC236}">
                <a16:creationId xmlns:a16="http://schemas.microsoft.com/office/drawing/2014/main" id="{62A683E3-15C7-6C4D-74F8-BB69B94C02BC}"/>
              </a:ext>
            </a:extLst>
          </p:cNvPr>
          <p:cNvSpPr txBox="1"/>
          <p:nvPr/>
        </p:nvSpPr>
        <p:spPr>
          <a:xfrm>
            <a:off x="8356862" y="1756412"/>
            <a:ext cx="791050" cy="369332"/>
          </a:xfrm>
          <a:prstGeom prst="rect">
            <a:avLst/>
          </a:prstGeom>
          <a:noFill/>
        </p:spPr>
        <p:txBody>
          <a:bodyPr wrap="none" rtlCol="0">
            <a:spAutoFit/>
          </a:bodyPr>
          <a:lstStyle/>
          <a:p>
            <a:r>
              <a:rPr lang="en-US" dirty="0"/>
              <a:t>Dr. </a:t>
            </a:r>
            <a:r>
              <a:rPr lang="en-US" dirty="0" err="1"/>
              <a:t>Tro</a:t>
            </a:r>
            <a:endParaRPr lang="en-US" dirty="0"/>
          </a:p>
        </p:txBody>
      </p:sp>
      <p:pic>
        <p:nvPicPr>
          <p:cNvPr id="1026" name="Picture 2" descr="figure 1">
            <a:extLst>
              <a:ext uri="{FF2B5EF4-FFF2-40B4-BE49-F238E27FC236}">
                <a16:creationId xmlns:a16="http://schemas.microsoft.com/office/drawing/2014/main" id="{63322D1A-4FD9-E6AE-650E-D04AB7B94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31" y="2125744"/>
            <a:ext cx="4527478" cy="44613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17597B-E4AA-1101-F6B3-E5F58BB76F82}"/>
              </a:ext>
            </a:extLst>
          </p:cNvPr>
          <p:cNvSpPr txBox="1"/>
          <p:nvPr/>
        </p:nvSpPr>
        <p:spPr>
          <a:xfrm>
            <a:off x="2518528" y="1732133"/>
            <a:ext cx="1308756" cy="369332"/>
          </a:xfrm>
          <a:prstGeom prst="rect">
            <a:avLst/>
          </a:prstGeom>
          <a:noFill/>
        </p:spPr>
        <p:txBody>
          <a:bodyPr wrap="none" rtlCol="0">
            <a:spAutoFit/>
          </a:bodyPr>
          <a:lstStyle/>
          <a:p>
            <a:r>
              <a:rPr lang="en-US" dirty="0" err="1"/>
              <a:t>Virta</a:t>
            </a:r>
            <a:r>
              <a:rPr lang="en-US" dirty="0"/>
              <a:t> Health</a:t>
            </a:r>
          </a:p>
        </p:txBody>
      </p:sp>
    </p:spTree>
    <p:extLst>
      <p:ext uri="{BB962C8B-B14F-4D97-AF65-F5344CB8AC3E}">
        <p14:creationId xmlns:p14="http://schemas.microsoft.com/office/powerpoint/2010/main" val="251743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7A135-19DD-8A28-1E2C-DAB3045F27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491527-9F99-A3AF-ECDA-FAB9D34670D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81E3BF6-1C26-C5C1-8754-BCED1660939A}"/>
              </a:ext>
            </a:extLst>
          </p:cNvPr>
          <p:cNvPicPr>
            <a:picLocks noChangeAspect="1"/>
          </p:cNvPicPr>
          <p:nvPr/>
        </p:nvPicPr>
        <p:blipFill>
          <a:blip r:embed="rId2"/>
          <a:stretch>
            <a:fillRect/>
          </a:stretch>
        </p:blipFill>
        <p:spPr>
          <a:xfrm>
            <a:off x="3748836" y="767484"/>
            <a:ext cx="4694327" cy="5323031"/>
          </a:xfrm>
          <a:prstGeom prst="rect">
            <a:avLst/>
          </a:prstGeom>
        </p:spPr>
      </p:pic>
    </p:spTree>
    <p:extLst>
      <p:ext uri="{BB962C8B-B14F-4D97-AF65-F5344CB8AC3E}">
        <p14:creationId xmlns:p14="http://schemas.microsoft.com/office/powerpoint/2010/main" val="2987791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2F56-286E-2BEA-14AD-3BB9AEF303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059E3E-1977-6D00-6539-9FE74F90452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3E99FDE9-04FF-A491-3858-23A0996E479C}"/>
              </a:ext>
            </a:extLst>
          </p:cNvPr>
          <p:cNvPicPr>
            <a:picLocks noChangeAspect="1"/>
          </p:cNvPicPr>
          <p:nvPr/>
        </p:nvPicPr>
        <p:blipFill>
          <a:blip r:embed="rId2"/>
          <a:stretch>
            <a:fillRect/>
          </a:stretch>
        </p:blipFill>
        <p:spPr>
          <a:xfrm>
            <a:off x="378833" y="1251389"/>
            <a:ext cx="6039373" cy="4515241"/>
          </a:xfrm>
          <a:prstGeom prst="rect">
            <a:avLst/>
          </a:prstGeom>
        </p:spPr>
      </p:pic>
      <p:pic>
        <p:nvPicPr>
          <p:cNvPr id="11" name="Picture 10">
            <a:extLst>
              <a:ext uri="{FF2B5EF4-FFF2-40B4-BE49-F238E27FC236}">
                <a16:creationId xmlns:a16="http://schemas.microsoft.com/office/drawing/2014/main" id="{117F4FBA-1CB4-8084-4187-CF506FDB46DE}"/>
              </a:ext>
            </a:extLst>
          </p:cNvPr>
          <p:cNvPicPr>
            <a:picLocks noChangeAspect="1"/>
          </p:cNvPicPr>
          <p:nvPr/>
        </p:nvPicPr>
        <p:blipFill>
          <a:blip r:embed="rId3"/>
          <a:stretch>
            <a:fillRect/>
          </a:stretch>
        </p:blipFill>
        <p:spPr>
          <a:xfrm>
            <a:off x="6418206" y="1251389"/>
            <a:ext cx="3628764" cy="4509763"/>
          </a:xfrm>
          <a:prstGeom prst="rect">
            <a:avLst/>
          </a:prstGeom>
        </p:spPr>
      </p:pic>
      <p:cxnSp>
        <p:nvCxnSpPr>
          <p:cNvPr id="13" name="Straight Connector 12">
            <a:extLst>
              <a:ext uri="{FF2B5EF4-FFF2-40B4-BE49-F238E27FC236}">
                <a16:creationId xmlns:a16="http://schemas.microsoft.com/office/drawing/2014/main" id="{B574BF02-DCF4-024B-6FF4-E5D435C5A886}"/>
              </a:ext>
            </a:extLst>
          </p:cNvPr>
          <p:cNvCxnSpPr/>
          <p:nvPr/>
        </p:nvCxnSpPr>
        <p:spPr>
          <a:xfrm flipV="1">
            <a:off x="2411730" y="1645920"/>
            <a:ext cx="51435" cy="4366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1A3967-859C-334A-1DFF-238581C17C07}"/>
              </a:ext>
            </a:extLst>
          </p:cNvPr>
          <p:cNvCxnSpPr/>
          <p:nvPr/>
        </p:nvCxnSpPr>
        <p:spPr>
          <a:xfrm flipV="1">
            <a:off x="5210175" y="1551939"/>
            <a:ext cx="51435" cy="4366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C4F3BF-1C06-70C6-8FFF-83F557C123C3}"/>
              </a:ext>
            </a:extLst>
          </p:cNvPr>
          <p:cNvCxnSpPr/>
          <p:nvPr/>
        </p:nvCxnSpPr>
        <p:spPr>
          <a:xfrm flipV="1">
            <a:off x="8757285" y="1441449"/>
            <a:ext cx="51435" cy="43662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58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2B319-EEE0-1D3D-88E3-64158C03D182}"/>
              </a:ext>
            </a:extLst>
          </p:cNvPr>
          <p:cNvSpPr txBox="1"/>
          <p:nvPr/>
        </p:nvSpPr>
        <p:spPr>
          <a:xfrm>
            <a:off x="1507490" y="2795790"/>
            <a:ext cx="3040778" cy="1354217"/>
          </a:xfrm>
          <a:prstGeom prst="rect">
            <a:avLst/>
          </a:prstGeom>
          <a:noFill/>
        </p:spPr>
        <p:txBody>
          <a:bodyPr wrap="square" rtlCol="0">
            <a:spAutoFit/>
          </a:bodyPr>
          <a:lstStyle/>
          <a:p>
            <a:r>
              <a:rPr lang="en-US" sz="2800" dirty="0">
                <a:latin typeface="Arial Nova" panose="020B0504020202020204" pitchFamily="34" charset="0"/>
              </a:rPr>
              <a:t>Ketogenic diets </a:t>
            </a:r>
          </a:p>
          <a:p>
            <a:r>
              <a:rPr lang="en-US" dirty="0">
                <a:latin typeface="Arial Nova" panose="020B0504020202020204" pitchFamily="34" charset="0"/>
              </a:rPr>
              <a:t>promote satiety and decrease hunger even with weight loss</a:t>
            </a:r>
          </a:p>
        </p:txBody>
      </p:sp>
      <p:sp>
        <p:nvSpPr>
          <p:cNvPr id="8" name="TextBox 7">
            <a:extLst>
              <a:ext uri="{FF2B5EF4-FFF2-40B4-BE49-F238E27FC236}">
                <a16:creationId xmlns:a16="http://schemas.microsoft.com/office/drawing/2014/main" id="{EFE703CE-8C3E-4E13-1572-5BB8D487C017}"/>
              </a:ext>
            </a:extLst>
          </p:cNvPr>
          <p:cNvSpPr txBox="1"/>
          <p:nvPr/>
        </p:nvSpPr>
        <p:spPr>
          <a:xfrm>
            <a:off x="10218656" y="6424367"/>
            <a:ext cx="1876668" cy="369332"/>
          </a:xfrm>
          <a:prstGeom prst="rect">
            <a:avLst/>
          </a:prstGeom>
          <a:noFill/>
        </p:spPr>
        <p:txBody>
          <a:bodyPr wrap="none" rtlCol="0">
            <a:spAutoFit/>
          </a:bodyPr>
          <a:lstStyle/>
          <a:p>
            <a:r>
              <a:rPr lang="en-US"/>
              <a:t>Gibson et al. 2014</a:t>
            </a:r>
            <a:endParaRPr lang="en-US" dirty="0"/>
          </a:p>
        </p:txBody>
      </p:sp>
      <p:sp>
        <p:nvSpPr>
          <p:cNvPr id="13" name="Title 1">
            <a:extLst>
              <a:ext uri="{FF2B5EF4-FFF2-40B4-BE49-F238E27FC236}">
                <a16:creationId xmlns:a16="http://schemas.microsoft.com/office/drawing/2014/main" id="{876D850C-B07E-FECA-33DC-424BFA965CF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Well formulated ketogenic diet</a:t>
            </a:r>
          </a:p>
        </p:txBody>
      </p:sp>
      <p:pic>
        <p:nvPicPr>
          <p:cNvPr id="6" name="Picture 5">
            <a:extLst>
              <a:ext uri="{FF2B5EF4-FFF2-40B4-BE49-F238E27FC236}">
                <a16:creationId xmlns:a16="http://schemas.microsoft.com/office/drawing/2014/main" id="{FD97020D-A5A3-1B04-641E-E97390FDC814}"/>
              </a:ext>
            </a:extLst>
          </p:cNvPr>
          <p:cNvPicPr>
            <a:picLocks noChangeAspect="1"/>
          </p:cNvPicPr>
          <p:nvPr/>
        </p:nvPicPr>
        <p:blipFill>
          <a:blip r:embed="rId3"/>
          <a:stretch>
            <a:fillRect/>
          </a:stretch>
        </p:blipFill>
        <p:spPr>
          <a:xfrm>
            <a:off x="6096000" y="2039934"/>
            <a:ext cx="5162997" cy="3398815"/>
          </a:xfrm>
          <a:prstGeom prst="rect">
            <a:avLst/>
          </a:prstGeom>
        </p:spPr>
      </p:pic>
    </p:spTree>
    <p:extLst>
      <p:ext uri="{BB962C8B-B14F-4D97-AF65-F5344CB8AC3E}">
        <p14:creationId xmlns:p14="http://schemas.microsoft.com/office/powerpoint/2010/main" val="813169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D09C-DF64-722F-B1CD-7C9067C702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E58938-33FF-066C-083B-E35112DDF560}"/>
              </a:ext>
            </a:extLst>
          </p:cNvPr>
          <p:cNvSpPr>
            <a:spLocks noGrp="1"/>
          </p:cNvSpPr>
          <p:nvPr>
            <p:ph idx="1"/>
          </p:nvPr>
        </p:nvSpPr>
        <p:spPr>
          <a:xfrm>
            <a:off x="838200" y="3210127"/>
            <a:ext cx="10515600" cy="2966835"/>
          </a:xfrm>
        </p:spPr>
        <p:txBody>
          <a:bodyPr>
            <a:normAutofit/>
          </a:bodyPr>
          <a:lstStyle/>
          <a:p>
            <a:pPr marL="0" indent="0" algn="ctr">
              <a:buNone/>
            </a:pPr>
            <a:r>
              <a:rPr lang="en-US" sz="4000" dirty="0" err="1"/>
              <a:t>Virta</a:t>
            </a:r>
            <a:r>
              <a:rPr lang="en-US" sz="4000" dirty="0"/>
              <a:t> Health 2 Year Data</a:t>
            </a:r>
          </a:p>
        </p:txBody>
      </p:sp>
    </p:spTree>
    <p:extLst>
      <p:ext uri="{BB962C8B-B14F-4D97-AF65-F5344CB8AC3E}">
        <p14:creationId xmlns:p14="http://schemas.microsoft.com/office/powerpoint/2010/main" val="181435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43D5-8ED9-EEA3-E74D-6AF3E38073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F59125-FC3C-E2B9-8DE1-D7679D3B48DC}"/>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5C28E898-E64D-D9CE-CEBF-1FED3AE00632}"/>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Methods</a:t>
            </a:r>
          </a:p>
        </p:txBody>
      </p:sp>
      <p:sp>
        <p:nvSpPr>
          <p:cNvPr id="5" name="Content Placeholder 2">
            <a:extLst>
              <a:ext uri="{FF2B5EF4-FFF2-40B4-BE49-F238E27FC236}">
                <a16:creationId xmlns:a16="http://schemas.microsoft.com/office/drawing/2014/main" id="{582D2D84-03A4-D4C5-86B7-EED3CA88138A}"/>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Duration: 2-year data from a 5-year study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Type: Nonrandomized controlled trial</a:t>
            </a:r>
          </a:p>
          <a:p>
            <a:pPr marL="571500" indent="-571500">
              <a:spcBef>
                <a:spcPts val="0"/>
              </a:spcBef>
              <a:spcAft>
                <a:spcPts val="2400"/>
              </a:spcAft>
              <a:buClr>
                <a:srgbClr val="ED1C24"/>
              </a:buClr>
              <a:buSzPct val="150000"/>
            </a:pPr>
            <a:r>
              <a:rPr lang="en-US" sz="1800" dirty="0">
                <a:latin typeface="Raleway Light" pitchFamily="2" charset="0"/>
                <a:ea typeface="Raleway Light" pitchFamily="2" charset="-128"/>
              </a:rPr>
              <a:t>Location: Onsite in San Francisco or virtual</a:t>
            </a: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
        <p:nvSpPr>
          <p:cNvPr id="6" name="Title 1">
            <a:extLst>
              <a:ext uri="{FF2B5EF4-FFF2-40B4-BE49-F238E27FC236}">
                <a16:creationId xmlns:a16="http://schemas.microsoft.com/office/drawing/2014/main" id="{C333AD45-3452-0F76-76E0-FB6A5C92FB16}"/>
              </a:ext>
            </a:extLst>
          </p:cNvPr>
          <p:cNvSpPr txBox="1">
            <a:spLocks/>
          </p:cNvSpPr>
          <p:nvPr/>
        </p:nvSpPr>
        <p:spPr>
          <a:xfrm>
            <a:off x="6847574"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Baseline</a:t>
            </a:r>
          </a:p>
        </p:txBody>
      </p:sp>
      <p:sp>
        <p:nvSpPr>
          <p:cNvPr id="7" name="Content Placeholder 2">
            <a:extLst>
              <a:ext uri="{FF2B5EF4-FFF2-40B4-BE49-F238E27FC236}">
                <a16:creationId xmlns:a16="http://schemas.microsoft.com/office/drawing/2014/main" id="{793C90E9-1CD3-D265-CBB7-6C649E10C0DB}"/>
              </a:ext>
            </a:extLst>
          </p:cNvPr>
          <p:cNvSpPr txBox="1">
            <a:spLocks/>
          </p:cNvSpPr>
          <p:nvPr/>
        </p:nvSpPr>
        <p:spPr>
          <a:xfrm>
            <a:off x="6940171" y="18430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Mean Age: 53.8 years old</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Mean BMI: 40.4 (UC 36.7)</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Mean A1c: 7.6 </a:t>
            </a: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3029460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434D-1A33-3C74-256F-574601713C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ECAB1E-DAFC-DA0C-9924-457F774CBBFB}"/>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B9B5C66D-E8A7-6CC7-7A8E-C3B563C98CED}"/>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Intervention</a:t>
            </a:r>
          </a:p>
        </p:txBody>
      </p:sp>
      <p:sp>
        <p:nvSpPr>
          <p:cNvPr id="5" name="Content Placeholder 2">
            <a:extLst>
              <a:ext uri="{FF2B5EF4-FFF2-40B4-BE49-F238E27FC236}">
                <a16:creationId xmlns:a16="http://schemas.microsoft.com/office/drawing/2014/main" id="{140A215D-F5C9-EFAD-455E-12864F5FEF47}"/>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Nutritional ketosis as measured by BHB &gt; 0.5- 3.0 mmol/L</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Initial CHO &lt;30g/day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Web-based software application for telemedicine, online resources, and biomarker tracking</a:t>
            </a:r>
          </a:p>
          <a:p>
            <a:pPr marL="571500" indent="-571500">
              <a:spcBef>
                <a:spcPts val="0"/>
              </a:spcBef>
              <a:spcAft>
                <a:spcPts val="2400"/>
              </a:spcAft>
              <a:buClr>
                <a:srgbClr val="ED1C24"/>
              </a:buClr>
              <a:buSzPct val="150000"/>
            </a:pPr>
            <a:r>
              <a:rPr lang="en-US" sz="1800" b="1" dirty="0">
                <a:latin typeface="Raleway Light" pitchFamily="2" charset="-128"/>
                <a:ea typeface="Raleway Light" pitchFamily="2" charset="-128"/>
              </a:rPr>
              <a:t>Virtual</a:t>
            </a:r>
            <a:r>
              <a:rPr lang="en-US" sz="1800" dirty="0">
                <a:latin typeface="Raleway Light" pitchFamily="2" charset="-128"/>
                <a:ea typeface="Raleway Light" pitchFamily="2" charset="-128"/>
              </a:rPr>
              <a:t> or </a:t>
            </a:r>
            <a:r>
              <a:rPr lang="en-US" sz="1800" b="1" dirty="0">
                <a:latin typeface="Raleway Light" pitchFamily="2" charset="-128"/>
                <a:ea typeface="Raleway Light" pitchFamily="2" charset="-128"/>
              </a:rPr>
              <a:t>onsite</a:t>
            </a:r>
          </a:p>
          <a:p>
            <a:pPr marL="571500" indent="-571500">
              <a:spcBef>
                <a:spcPts val="0"/>
              </a:spcBef>
              <a:spcAft>
                <a:spcPts val="2400"/>
              </a:spcAft>
              <a:buClr>
                <a:srgbClr val="ED1C24"/>
              </a:buClr>
              <a:buSzPct val="150000"/>
            </a:pPr>
            <a:r>
              <a:rPr lang="en-US" sz="1800" b="1" dirty="0">
                <a:latin typeface="Raleway Light" pitchFamily="2" charset="-128"/>
                <a:ea typeface="Raleway Light" pitchFamily="2" charset="-128"/>
              </a:rPr>
              <a:t>Onsite: </a:t>
            </a:r>
            <a:r>
              <a:rPr lang="en-US" sz="1800" dirty="0">
                <a:latin typeface="Raleway Light" pitchFamily="2" charset="-128"/>
                <a:ea typeface="Raleway Light" pitchFamily="2" charset="-128"/>
              </a:rPr>
              <a:t>clinic-based group meetings</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Weekly for 12 weeks </a:t>
            </a:r>
            <a:r>
              <a:rPr lang="en-US" sz="1400" dirty="0">
                <a:latin typeface="Raleway Light" pitchFamily="2" charset="-128"/>
                <a:ea typeface="Raleway Light" pitchFamily="2" charset="-128"/>
                <a:sym typeface="Wingdings" panose="05000000000000000000" pitchFamily="2" charset="2"/>
              </a:rPr>
              <a:t> </a:t>
            </a:r>
            <a:r>
              <a:rPr lang="en-US" sz="1400" dirty="0">
                <a:latin typeface="Raleway Light" pitchFamily="2" charset="-128"/>
                <a:ea typeface="Raleway Light" pitchFamily="2" charset="-128"/>
              </a:rPr>
              <a:t>Biweekly for 12 weeks </a:t>
            </a:r>
            <a:r>
              <a:rPr lang="en-US" sz="1400" dirty="0">
                <a:latin typeface="Raleway Light" pitchFamily="2" charset="-128"/>
                <a:ea typeface="Raleway Light" pitchFamily="2" charset="-128"/>
                <a:sym typeface="Wingdings" panose="05000000000000000000" pitchFamily="2" charset="2"/>
              </a:rPr>
              <a:t>                       </a:t>
            </a:r>
            <a:r>
              <a:rPr lang="en-US" sz="1400" dirty="0">
                <a:latin typeface="Raleway Light" pitchFamily="2" charset="-128"/>
                <a:ea typeface="Raleway Light" pitchFamily="2" charset="-128"/>
              </a:rPr>
              <a:t>Monthly for 12 months </a:t>
            </a:r>
            <a:r>
              <a:rPr lang="en-US" sz="1400" dirty="0">
                <a:latin typeface="Raleway Light" pitchFamily="2" charset="-128"/>
                <a:ea typeface="Raleway Light" pitchFamily="2" charset="-128"/>
                <a:sym typeface="Wingdings" panose="05000000000000000000" pitchFamily="2" charset="2"/>
              </a:rPr>
              <a:t> </a:t>
            </a:r>
            <a:r>
              <a:rPr lang="en-US" sz="1400" dirty="0">
                <a:latin typeface="Raleway Light" pitchFamily="2" charset="-128"/>
                <a:ea typeface="Raleway Light" pitchFamily="2" charset="-128"/>
              </a:rPr>
              <a:t>Quarterly in 2</a:t>
            </a:r>
            <a:r>
              <a:rPr lang="en-US" sz="1400" baseline="30000" dirty="0">
                <a:latin typeface="Raleway Light" pitchFamily="2" charset="-128"/>
                <a:ea typeface="Raleway Light" pitchFamily="2" charset="-128"/>
              </a:rPr>
              <a:t>nd</a:t>
            </a:r>
            <a:r>
              <a:rPr lang="en-US" sz="1400" dirty="0">
                <a:latin typeface="Raleway Light" pitchFamily="2" charset="-128"/>
                <a:ea typeface="Raleway Light" pitchFamily="2" charset="-128"/>
              </a:rPr>
              <a:t> year</a:t>
            </a:r>
            <a:endParaRPr lang="en-US" sz="14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422900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6393-16FB-F806-F41D-1704148885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E7421E-C1FA-92AF-C94B-988606A5D055}"/>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0931AD5-FACA-68FA-1ECD-B4F989A8831A}"/>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Outcomes</a:t>
            </a:r>
          </a:p>
        </p:txBody>
      </p:sp>
      <p:sp>
        <p:nvSpPr>
          <p:cNvPr id="5" name="Content Placeholder 2">
            <a:extLst>
              <a:ext uri="{FF2B5EF4-FFF2-40B4-BE49-F238E27FC236}">
                <a16:creationId xmlns:a16="http://schemas.microsoft.com/office/drawing/2014/main" id="{8BCDD84C-5C3F-AAD9-1CF1-CA0E7F09E54B}"/>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Clr>
                <a:srgbClr val="ED1C24"/>
              </a:buClr>
              <a:buSzPct val="150000"/>
              <a:buNone/>
            </a:pPr>
            <a:r>
              <a:rPr lang="en-US" sz="1800" b="1" dirty="0">
                <a:latin typeface="Raleway Light" pitchFamily="2" charset="-128"/>
                <a:ea typeface="Raleway Light" pitchFamily="2" charset="-128"/>
              </a:rPr>
              <a:t>Primary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Retention, a1c, HOMA-IR, fasting glucose, fasting insulin, c-peptide, weight</a:t>
            </a:r>
          </a:p>
          <a:p>
            <a:pPr marL="0" indent="0">
              <a:spcBef>
                <a:spcPts val="0"/>
              </a:spcBef>
              <a:spcAft>
                <a:spcPts val="2400"/>
              </a:spcAft>
              <a:buClr>
                <a:srgbClr val="ED1C24"/>
              </a:buClr>
              <a:buSzPct val="150000"/>
              <a:buNone/>
            </a:pPr>
            <a:r>
              <a:rPr lang="en-US" sz="1800" b="1" dirty="0">
                <a:latin typeface="Raleway Light" pitchFamily="2" charset="-128"/>
                <a:ea typeface="Raleway Light" pitchFamily="2" charset="-128"/>
              </a:rPr>
              <a:t>Secondary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Body composition, BP, lipids, NAFLD related outcomes, kidney related outcomes</a:t>
            </a:r>
          </a:p>
          <a:p>
            <a:pPr marL="0" indent="0">
              <a:spcBef>
                <a:spcPts val="0"/>
              </a:spcBef>
              <a:spcAft>
                <a:spcPts val="2400"/>
              </a:spcAft>
              <a:buClr>
                <a:srgbClr val="ED1C24"/>
              </a:buClr>
              <a:buSzPct val="150000"/>
              <a:buNone/>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82295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62EA-CBD1-E9D1-C567-C9B4B9D542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B924A5A-962F-A4EF-B16B-E414C136049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24C0521-9BDE-CDE8-0220-ABDA0A8CA7E7}"/>
              </a:ext>
            </a:extLst>
          </p:cNvPr>
          <p:cNvPicPr>
            <a:picLocks noChangeAspect="1"/>
          </p:cNvPicPr>
          <p:nvPr/>
        </p:nvPicPr>
        <p:blipFill>
          <a:blip r:embed="rId2"/>
          <a:stretch>
            <a:fillRect/>
          </a:stretch>
        </p:blipFill>
        <p:spPr>
          <a:xfrm>
            <a:off x="1685925" y="1027906"/>
            <a:ext cx="9144000" cy="4744105"/>
          </a:xfrm>
          <a:prstGeom prst="rect">
            <a:avLst/>
          </a:prstGeom>
        </p:spPr>
      </p:pic>
    </p:spTree>
    <p:extLst>
      <p:ext uri="{BB962C8B-B14F-4D97-AF65-F5344CB8AC3E}">
        <p14:creationId xmlns:p14="http://schemas.microsoft.com/office/powerpoint/2010/main" val="4207319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77AD-6DEC-6016-13B0-AD2FE4A89F70}"/>
              </a:ext>
            </a:extLst>
          </p:cNvPr>
          <p:cNvSpPr>
            <a:spLocks noGrp="1"/>
          </p:cNvSpPr>
          <p:nvPr>
            <p:ph type="title"/>
          </p:nvPr>
        </p:nvSpPr>
        <p:spPr/>
        <p:txBody>
          <a:bodyPr>
            <a:normAutofit/>
          </a:bodyPr>
          <a:lstStyle/>
          <a:p>
            <a:r>
              <a:rPr lang="en-US" sz="3600" dirty="0">
                <a:latin typeface="Arial Nova" panose="020B0504020202020204" pitchFamily="34" charset="0"/>
              </a:rPr>
              <a:t>Are medications the answer?</a:t>
            </a:r>
          </a:p>
        </p:txBody>
      </p:sp>
      <p:sp>
        <p:nvSpPr>
          <p:cNvPr id="3" name="Content Placeholder 2">
            <a:extLst>
              <a:ext uri="{FF2B5EF4-FFF2-40B4-BE49-F238E27FC236}">
                <a16:creationId xmlns:a16="http://schemas.microsoft.com/office/drawing/2014/main" id="{734E8F13-462D-E82D-AEE2-04EE04568355}"/>
              </a:ext>
            </a:extLst>
          </p:cNvPr>
          <p:cNvSpPr>
            <a:spLocks noGrp="1"/>
          </p:cNvSpPr>
          <p:nvPr>
            <p:ph idx="1"/>
          </p:nvPr>
        </p:nvSpPr>
        <p:spPr>
          <a:xfrm>
            <a:off x="838199" y="1825625"/>
            <a:ext cx="4663831" cy="4351338"/>
          </a:xfrm>
        </p:spPr>
        <p:txBody>
          <a:bodyPr>
            <a:normAutofit/>
          </a:bodyPr>
          <a:lstStyle/>
          <a:p>
            <a:pPr marL="0" indent="0">
              <a:buNone/>
            </a:pPr>
            <a:r>
              <a:rPr lang="en-US" sz="2400" dirty="0">
                <a:latin typeface="Arial Nova" panose="020B0504020202020204" pitchFamily="34" charset="0"/>
              </a:rPr>
              <a:t>Must be continued long term</a:t>
            </a:r>
          </a:p>
          <a:p>
            <a:pPr marL="0" indent="0">
              <a:buNone/>
            </a:pPr>
            <a:endParaRPr lang="en-US" sz="2400" dirty="0">
              <a:latin typeface="Arial Nova" panose="020B0504020202020204" pitchFamily="34" charset="0"/>
            </a:endParaRPr>
          </a:p>
          <a:p>
            <a:pPr marL="0" indent="0">
              <a:buNone/>
            </a:pPr>
            <a:r>
              <a:rPr lang="en-US" sz="2400" dirty="0">
                <a:latin typeface="Arial Nova" panose="020B0504020202020204" pitchFamily="34" charset="0"/>
              </a:rPr>
              <a:t>Coverage is at the whim of insurance and supply chains</a:t>
            </a:r>
          </a:p>
          <a:p>
            <a:pPr marL="0" indent="0">
              <a:buNone/>
            </a:pPr>
            <a:endParaRPr lang="en-US" sz="2400" dirty="0">
              <a:latin typeface="Arial Nova" panose="020B0504020202020204" pitchFamily="34" charset="0"/>
            </a:endParaRPr>
          </a:p>
          <a:p>
            <a:pPr marL="0" indent="0">
              <a:buNone/>
            </a:pPr>
            <a:r>
              <a:rPr lang="en-US" sz="2400" dirty="0">
                <a:latin typeface="Arial Nova" panose="020B0504020202020204" pitchFamily="34" charset="0"/>
              </a:rPr>
              <a:t>They are expensive</a:t>
            </a:r>
          </a:p>
        </p:txBody>
      </p:sp>
      <p:pic>
        <p:nvPicPr>
          <p:cNvPr id="4" name="Picture 2">
            <a:extLst>
              <a:ext uri="{FF2B5EF4-FFF2-40B4-BE49-F238E27FC236}">
                <a16:creationId xmlns:a16="http://schemas.microsoft.com/office/drawing/2014/main" id="{BCB3E2EF-7E2B-DFB7-1202-2EC5ADAF0E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40" r="38237" b="10723"/>
          <a:stretch/>
        </p:blipFill>
        <p:spPr bwMode="auto">
          <a:xfrm>
            <a:off x="7197782" y="1316602"/>
            <a:ext cx="4603252" cy="29037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186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4B42-F18C-FA1B-CD25-55214F56AF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42BA8A-619A-ECA1-627F-9266B1A7DD71}"/>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421B57C5-BB90-9078-6D91-169D61953A85}"/>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a:t>
            </a:r>
          </a:p>
        </p:txBody>
      </p:sp>
      <p:pic>
        <p:nvPicPr>
          <p:cNvPr id="5" name="Picture 4">
            <a:extLst>
              <a:ext uri="{FF2B5EF4-FFF2-40B4-BE49-F238E27FC236}">
                <a16:creationId xmlns:a16="http://schemas.microsoft.com/office/drawing/2014/main" id="{B4763A9F-EB75-41E9-2960-D2836E7F9D31}"/>
              </a:ext>
            </a:extLst>
          </p:cNvPr>
          <p:cNvPicPr>
            <a:picLocks noChangeAspect="1"/>
          </p:cNvPicPr>
          <p:nvPr/>
        </p:nvPicPr>
        <p:blipFill>
          <a:blip r:embed="rId2"/>
          <a:stretch>
            <a:fillRect/>
          </a:stretch>
        </p:blipFill>
        <p:spPr>
          <a:xfrm>
            <a:off x="314325" y="2193528"/>
            <a:ext cx="8515350" cy="2470943"/>
          </a:xfrm>
          <a:prstGeom prst="rect">
            <a:avLst/>
          </a:prstGeom>
        </p:spPr>
      </p:pic>
    </p:spTree>
    <p:extLst>
      <p:ext uri="{BB962C8B-B14F-4D97-AF65-F5344CB8AC3E}">
        <p14:creationId xmlns:p14="http://schemas.microsoft.com/office/powerpoint/2010/main" val="4119095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A9309-1E22-C320-0C1D-9370D96217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A052A9-73D8-EE2B-16E7-D67188B8B3A0}"/>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1D2CA4A-C72C-A114-3C43-CB2AB4F0028B}"/>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a:t>
            </a:r>
          </a:p>
        </p:txBody>
      </p:sp>
      <p:pic>
        <p:nvPicPr>
          <p:cNvPr id="5" name="Picture 4">
            <a:extLst>
              <a:ext uri="{FF2B5EF4-FFF2-40B4-BE49-F238E27FC236}">
                <a16:creationId xmlns:a16="http://schemas.microsoft.com/office/drawing/2014/main" id="{8568D6B7-9C05-6D17-1E38-1FE14230217F}"/>
              </a:ext>
            </a:extLst>
          </p:cNvPr>
          <p:cNvPicPr>
            <a:picLocks noChangeAspect="1"/>
          </p:cNvPicPr>
          <p:nvPr/>
        </p:nvPicPr>
        <p:blipFill>
          <a:blip r:embed="rId2"/>
          <a:stretch>
            <a:fillRect/>
          </a:stretch>
        </p:blipFill>
        <p:spPr>
          <a:xfrm>
            <a:off x="1007848" y="1343815"/>
            <a:ext cx="7128304" cy="4470751"/>
          </a:xfrm>
          <a:prstGeom prst="rect">
            <a:avLst/>
          </a:prstGeom>
        </p:spPr>
      </p:pic>
    </p:spTree>
    <p:extLst>
      <p:ext uri="{BB962C8B-B14F-4D97-AF65-F5344CB8AC3E}">
        <p14:creationId xmlns:p14="http://schemas.microsoft.com/office/powerpoint/2010/main" val="3199579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159F-B758-52AD-AA9E-F79B950472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FD794F-E59C-B8D9-9D51-CAFD13DED1C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819C9B6-3C49-9060-70D4-8D908033448E}"/>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a:t>
            </a:r>
          </a:p>
        </p:txBody>
      </p:sp>
      <p:grpSp>
        <p:nvGrpSpPr>
          <p:cNvPr id="5" name="Group 4">
            <a:extLst>
              <a:ext uri="{FF2B5EF4-FFF2-40B4-BE49-F238E27FC236}">
                <a16:creationId xmlns:a16="http://schemas.microsoft.com/office/drawing/2014/main" id="{5B922755-B6FB-0369-3C5B-A21D95479EC3}"/>
              </a:ext>
            </a:extLst>
          </p:cNvPr>
          <p:cNvGrpSpPr/>
          <p:nvPr/>
        </p:nvGrpSpPr>
        <p:grpSpPr>
          <a:xfrm>
            <a:off x="628651" y="1416409"/>
            <a:ext cx="7886699" cy="4282427"/>
            <a:chOff x="1243369" y="1878227"/>
            <a:chExt cx="6657262" cy="3228975"/>
          </a:xfrm>
        </p:grpSpPr>
        <p:grpSp>
          <p:nvGrpSpPr>
            <p:cNvPr id="6" name="Group 5">
              <a:extLst>
                <a:ext uri="{FF2B5EF4-FFF2-40B4-BE49-F238E27FC236}">
                  <a16:creationId xmlns:a16="http://schemas.microsoft.com/office/drawing/2014/main" id="{78981078-B1C7-3394-558B-BD4575D22B75}"/>
                </a:ext>
              </a:extLst>
            </p:cNvPr>
            <p:cNvGrpSpPr/>
            <p:nvPr/>
          </p:nvGrpSpPr>
          <p:grpSpPr>
            <a:xfrm>
              <a:off x="1243369" y="1878227"/>
              <a:ext cx="6657262" cy="1671782"/>
              <a:chOff x="1003225" y="0"/>
              <a:chExt cx="6657262" cy="1671782"/>
            </a:xfrm>
          </p:grpSpPr>
          <p:pic>
            <p:nvPicPr>
              <p:cNvPr id="11" name="Picture 10">
                <a:extLst>
                  <a:ext uri="{FF2B5EF4-FFF2-40B4-BE49-F238E27FC236}">
                    <a16:creationId xmlns:a16="http://schemas.microsoft.com/office/drawing/2014/main" id="{5CE18FF7-49FD-9E1B-936D-D26FE8A7DE7B}"/>
                  </a:ext>
                </a:extLst>
              </p:cNvPr>
              <p:cNvPicPr>
                <a:picLocks noChangeAspect="1"/>
              </p:cNvPicPr>
              <p:nvPr/>
            </p:nvPicPr>
            <p:blipFill rotWithShape="1">
              <a:blip r:embed="rId2"/>
              <a:srcRect r="68499" b="75623"/>
              <a:stretch/>
            </p:blipFill>
            <p:spPr>
              <a:xfrm>
                <a:off x="1003225" y="0"/>
                <a:ext cx="3208557" cy="1671782"/>
              </a:xfrm>
              <a:prstGeom prst="rect">
                <a:avLst/>
              </a:prstGeom>
            </p:spPr>
          </p:pic>
          <p:pic>
            <p:nvPicPr>
              <p:cNvPr id="12" name="Picture 11">
                <a:extLst>
                  <a:ext uri="{FF2B5EF4-FFF2-40B4-BE49-F238E27FC236}">
                    <a16:creationId xmlns:a16="http://schemas.microsoft.com/office/drawing/2014/main" id="{9BCB25BD-7459-E184-3FFF-AA8576CAA542}"/>
                  </a:ext>
                </a:extLst>
              </p:cNvPr>
              <p:cNvPicPr>
                <a:picLocks noChangeAspect="1"/>
              </p:cNvPicPr>
              <p:nvPr/>
            </p:nvPicPr>
            <p:blipFill rotWithShape="1">
              <a:blip r:embed="rId2"/>
              <a:srcRect l="66141" b="75623"/>
              <a:stretch/>
            </p:blipFill>
            <p:spPr>
              <a:xfrm>
                <a:off x="4211785" y="0"/>
                <a:ext cx="3448702" cy="1671782"/>
              </a:xfrm>
              <a:prstGeom prst="rect">
                <a:avLst/>
              </a:prstGeom>
            </p:spPr>
          </p:pic>
        </p:grpSp>
        <p:pic>
          <p:nvPicPr>
            <p:cNvPr id="7" name="Picture 6">
              <a:extLst>
                <a:ext uri="{FF2B5EF4-FFF2-40B4-BE49-F238E27FC236}">
                  <a16:creationId xmlns:a16="http://schemas.microsoft.com/office/drawing/2014/main" id="{BD4CD1AA-4CE7-2EA3-BCC6-168C3EADE31F}"/>
                </a:ext>
              </a:extLst>
            </p:cNvPr>
            <p:cNvPicPr>
              <a:picLocks noChangeAspect="1"/>
            </p:cNvPicPr>
            <p:nvPr/>
          </p:nvPicPr>
          <p:blipFill rotWithShape="1">
            <a:blip r:embed="rId2"/>
            <a:srcRect t="55417" r="68499" b="34583"/>
            <a:stretch/>
          </p:blipFill>
          <p:spPr>
            <a:xfrm>
              <a:off x="1243369" y="3487951"/>
              <a:ext cx="3208557" cy="685801"/>
            </a:xfrm>
            <a:prstGeom prst="rect">
              <a:avLst/>
            </a:prstGeom>
          </p:spPr>
        </p:pic>
        <p:pic>
          <p:nvPicPr>
            <p:cNvPr id="8" name="Picture 7">
              <a:extLst>
                <a:ext uri="{FF2B5EF4-FFF2-40B4-BE49-F238E27FC236}">
                  <a16:creationId xmlns:a16="http://schemas.microsoft.com/office/drawing/2014/main" id="{F55AE011-9AA2-A7A9-B918-0799119238DA}"/>
                </a:ext>
              </a:extLst>
            </p:cNvPr>
            <p:cNvPicPr>
              <a:picLocks noChangeAspect="1"/>
            </p:cNvPicPr>
            <p:nvPr/>
          </p:nvPicPr>
          <p:blipFill rotWithShape="1">
            <a:blip r:embed="rId2"/>
            <a:srcRect l="66141" t="55416" b="34584"/>
            <a:stretch/>
          </p:blipFill>
          <p:spPr>
            <a:xfrm>
              <a:off x="4451929" y="3487951"/>
              <a:ext cx="3448702" cy="685801"/>
            </a:xfrm>
            <a:prstGeom prst="rect">
              <a:avLst/>
            </a:prstGeom>
          </p:spPr>
        </p:pic>
        <p:pic>
          <p:nvPicPr>
            <p:cNvPr id="9" name="Picture 8">
              <a:extLst>
                <a:ext uri="{FF2B5EF4-FFF2-40B4-BE49-F238E27FC236}">
                  <a16:creationId xmlns:a16="http://schemas.microsoft.com/office/drawing/2014/main" id="{ACF97140-2BBC-2825-212B-629A6F7CDE4E}"/>
                </a:ext>
              </a:extLst>
            </p:cNvPr>
            <p:cNvPicPr>
              <a:picLocks noChangeAspect="1"/>
            </p:cNvPicPr>
            <p:nvPr/>
          </p:nvPicPr>
          <p:blipFill rotWithShape="1">
            <a:blip r:embed="rId2"/>
            <a:srcRect t="86667" r="68499"/>
            <a:stretch/>
          </p:blipFill>
          <p:spPr>
            <a:xfrm>
              <a:off x="1243369" y="4192802"/>
              <a:ext cx="3208557" cy="914400"/>
            </a:xfrm>
            <a:prstGeom prst="rect">
              <a:avLst/>
            </a:prstGeom>
          </p:spPr>
        </p:pic>
        <p:pic>
          <p:nvPicPr>
            <p:cNvPr id="10" name="Picture 9">
              <a:extLst>
                <a:ext uri="{FF2B5EF4-FFF2-40B4-BE49-F238E27FC236}">
                  <a16:creationId xmlns:a16="http://schemas.microsoft.com/office/drawing/2014/main" id="{738E0F42-B9F5-6D78-8B7B-EF80E278E7D0}"/>
                </a:ext>
              </a:extLst>
            </p:cNvPr>
            <p:cNvPicPr>
              <a:picLocks noChangeAspect="1"/>
            </p:cNvPicPr>
            <p:nvPr/>
          </p:nvPicPr>
          <p:blipFill rotWithShape="1">
            <a:blip r:embed="rId2"/>
            <a:srcRect l="66141" t="86667"/>
            <a:stretch/>
          </p:blipFill>
          <p:spPr>
            <a:xfrm>
              <a:off x="4451929" y="4192800"/>
              <a:ext cx="3448702" cy="914401"/>
            </a:xfrm>
            <a:prstGeom prst="rect">
              <a:avLst/>
            </a:prstGeom>
          </p:spPr>
        </p:pic>
      </p:grpSp>
      <p:sp>
        <p:nvSpPr>
          <p:cNvPr id="13" name="Rectangle 12">
            <a:extLst>
              <a:ext uri="{FF2B5EF4-FFF2-40B4-BE49-F238E27FC236}">
                <a16:creationId xmlns:a16="http://schemas.microsoft.com/office/drawing/2014/main" id="{FC3BD755-1E32-097C-C8FF-5FD26E021BCB}"/>
              </a:ext>
            </a:extLst>
          </p:cNvPr>
          <p:cNvSpPr/>
          <p:nvPr/>
        </p:nvSpPr>
        <p:spPr>
          <a:xfrm>
            <a:off x="2540000" y="2835564"/>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93F2CB-0A94-DC9F-1270-55DE4566BC23}"/>
              </a:ext>
            </a:extLst>
          </p:cNvPr>
          <p:cNvSpPr/>
          <p:nvPr/>
        </p:nvSpPr>
        <p:spPr>
          <a:xfrm>
            <a:off x="2535382" y="3745340"/>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2B03D8-834F-E9A1-C69B-AF098546EF5E}"/>
              </a:ext>
            </a:extLst>
          </p:cNvPr>
          <p:cNvSpPr/>
          <p:nvPr/>
        </p:nvSpPr>
        <p:spPr>
          <a:xfrm>
            <a:off x="2479967" y="4946072"/>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543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445A-3447-0FC4-C4E1-45EB164AA1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E7C54A-16EE-CDC4-423D-871650571D03}"/>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087696C1-B00C-F4D5-E0DC-9507E1D10138}"/>
              </a:ext>
            </a:extLst>
          </p:cNvPr>
          <p:cNvGrpSpPr/>
          <p:nvPr/>
        </p:nvGrpSpPr>
        <p:grpSpPr>
          <a:xfrm>
            <a:off x="918605" y="314034"/>
            <a:ext cx="7610314" cy="5523350"/>
            <a:chOff x="900418" y="1099123"/>
            <a:chExt cx="6662823" cy="5019974"/>
          </a:xfrm>
        </p:grpSpPr>
        <p:pic>
          <p:nvPicPr>
            <p:cNvPr id="5" name="Picture 4">
              <a:extLst>
                <a:ext uri="{FF2B5EF4-FFF2-40B4-BE49-F238E27FC236}">
                  <a16:creationId xmlns:a16="http://schemas.microsoft.com/office/drawing/2014/main" id="{87A46EF2-D869-D8A8-2436-4424E758E0B4}"/>
                </a:ext>
              </a:extLst>
            </p:cNvPr>
            <p:cNvPicPr>
              <a:picLocks noChangeAspect="1"/>
            </p:cNvPicPr>
            <p:nvPr/>
          </p:nvPicPr>
          <p:blipFill rotWithShape="1">
            <a:blip r:embed="rId2"/>
            <a:srcRect t="26801" r="69891" b="43704"/>
            <a:stretch/>
          </p:blipFill>
          <p:spPr>
            <a:xfrm>
              <a:off x="900419" y="1838036"/>
              <a:ext cx="3128656" cy="2022764"/>
            </a:xfrm>
            <a:prstGeom prst="rect">
              <a:avLst/>
            </a:prstGeom>
          </p:spPr>
        </p:pic>
        <p:pic>
          <p:nvPicPr>
            <p:cNvPr id="6" name="Picture 5">
              <a:extLst>
                <a:ext uri="{FF2B5EF4-FFF2-40B4-BE49-F238E27FC236}">
                  <a16:creationId xmlns:a16="http://schemas.microsoft.com/office/drawing/2014/main" id="{197F5490-B068-8D46-4871-6C52D7273B0C}"/>
                </a:ext>
              </a:extLst>
            </p:cNvPr>
            <p:cNvPicPr>
              <a:picLocks noChangeAspect="1"/>
            </p:cNvPicPr>
            <p:nvPr/>
          </p:nvPicPr>
          <p:blipFill rotWithShape="1">
            <a:blip r:embed="rId2"/>
            <a:srcRect l="66355" t="26801" b="43704"/>
            <a:stretch/>
          </p:blipFill>
          <p:spPr>
            <a:xfrm>
              <a:off x="4029075" y="1838036"/>
              <a:ext cx="3496090" cy="2022764"/>
            </a:xfrm>
            <a:prstGeom prst="rect">
              <a:avLst/>
            </a:prstGeom>
          </p:spPr>
        </p:pic>
        <p:pic>
          <p:nvPicPr>
            <p:cNvPr id="7" name="Picture 6">
              <a:extLst>
                <a:ext uri="{FF2B5EF4-FFF2-40B4-BE49-F238E27FC236}">
                  <a16:creationId xmlns:a16="http://schemas.microsoft.com/office/drawing/2014/main" id="{D4E449BF-5E24-480F-2ED2-BABB802163A8}"/>
                </a:ext>
              </a:extLst>
            </p:cNvPr>
            <p:cNvPicPr>
              <a:picLocks noChangeAspect="1"/>
            </p:cNvPicPr>
            <p:nvPr/>
          </p:nvPicPr>
          <p:blipFill rotWithShape="1">
            <a:blip r:embed="rId2"/>
            <a:srcRect t="67205" r="69891"/>
            <a:stretch/>
          </p:blipFill>
          <p:spPr>
            <a:xfrm>
              <a:off x="900419" y="3870041"/>
              <a:ext cx="3128656" cy="2249055"/>
            </a:xfrm>
            <a:prstGeom prst="rect">
              <a:avLst/>
            </a:prstGeom>
          </p:spPr>
        </p:pic>
        <p:pic>
          <p:nvPicPr>
            <p:cNvPr id="8" name="Picture 7">
              <a:extLst>
                <a:ext uri="{FF2B5EF4-FFF2-40B4-BE49-F238E27FC236}">
                  <a16:creationId xmlns:a16="http://schemas.microsoft.com/office/drawing/2014/main" id="{6A3A29DF-B139-1EB4-6D49-33D17EF0FB0D}"/>
                </a:ext>
              </a:extLst>
            </p:cNvPr>
            <p:cNvPicPr>
              <a:picLocks noChangeAspect="1"/>
            </p:cNvPicPr>
            <p:nvPr/>
          </p:nvPicPr>
          <p:blipFill rotWithShape="1">
            <a:blip r:embed="rId2"/>
            <a:srcRect l="66355" t="67205"/>
            <a:stretch/>
          </p:blipFill>
          <p:spPr>
            <a:xfrm>
              <a:off x="4029075" y="3870041"/>
              <a:ext cx="3496090" cy="2249056"/>
            </a:xfrm>
            <a:prstGeom prst="rect">
              <a:avLst/>
            </a:prstGeom>
          </p:spPr>
        </p:pic>
        <p:pic>
          <p:nvPicPr>
            <p:cNvPr id="9" name="Picture 8">
              <a:extLst>
                <a:ext uri="{FF2B5EF4-FFF2-40B4-BE49-F238E27FC236}">
                  <a16:creationId xmlns:a16="http://schemas.microsoft.com/office/drawing/2014/main" id="{5ABD4FD1-1352-D802-C123-CD8E98893641}"/>
                </a:ext>
              </a:extLst>
            </p:cNvPr>
            <p:cNvPicPr>
              <a:picLocks noChangeAspect="1"/>
            </p:cNvPicPr>
            <p:nvPr/>
          </p:nvPicPr>
          <p:blipFill rotWithShape="1">
            <a:blip r:embed="rId3"/>
            <a:srcRect l="3730" r="69988" b="89226"/>
            <a:stretch/>
          </p:blipFill>
          <p:spPr>
            <a:xfrm>
              <a:off x="900418" y="1099123"/>
              <a:ext cx="2951145" cy="738909"/>
            </a:xfrm>
            <a:prstGeom prst="rect">
              <a:avLst/>
            </a:prstGeom>
          </p:spPr>
        </p:pic>
        <p:pic>
          <p:nvPicPr>
            <p:cNvPr id="10" name="Picture 9">
              <a:extLst>
                <a:ext uri="{FF2B5EF4-FFF2-40B4-BE49-F238E27FC236}">
                  <a16:creationId xmlns:a16="http://schemas.microsoft.com/office/drawing/2014/main" id="{C3C770BA-68CF-A9DB-F4BF-A13D8A37C1C1}"/>
                </a:ext>
              </a:extLst>
            </p:cNvPr>
            <p:cNvPicPr>
              <a:picLocks noChangeAspect="1"/>
            </p:cNvPicPr>
            <p:nvPr/>
          </p:nvPicPr>
          <p:blipFill rotWithShape="1">
            <a:blip r:embed="rId3"/>
            <a:srcRect l="66945" b="89225"/>
            <a:stretch/>
          </p:blipFill>
          <p:spPr>
            <a:xfrm>
              <a:off x="3851564" y="1099123"/>
              <a:ext cx="3711677" cy="738909"/>
            </a:xfrm>
            <a:prstGeom prst="rect">
              <a:avLst/>
            </a:prstGeom>
          </p:spPr>
        </p:pic>
      </p:grpSp>
      <p:sp>
        <p:nvSpPr>
          <p:cNvPr id="11" name="Rectangle 10">
            <a:extLst>
              <a:ext uri="{FF2B5EF4-FFF2-40B4-BE49-F238E27FC236}">
                <a16:creationId xmlns:a16="http://schemas.microsoft.com/office/drawing/2014/main" id="{CDFCC358-CD84-7665-582D-4E38D365AEBC}"/>
              </a:ext>
            </a:extLst>
          </p:cNvPr>
          <p:cNvSpPr/>
          <p:nvPr/>
        </p:nvSpPr>
        <p:spPr>
          <a:xfrm>
            <a:off x="2567612" y="1279595"/>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6C0CBE-B5F6-3284-19CC-D7D4C4E98733}"/>
              </a:ext>
            </a:extLst>
          </p:cNvPr>
          <p:cNvSpPr/>
          <p:nvPr/>
        </p:nvSpPr>
        <p:spPr>
          <a:xfrm>
            <a:off x="2687782" y="1923413"/>
            <a:ext cx="5841136"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F92667-FC7D-F302-928B-CBED7A75AF1C}"/>
              </a:ext>
            </a:extLst>
          </p:cNvPr>
          <p:cNvSpPr/>
          <p:nvPr/>
        </p:nvSpPr>
        <p:spPr>
          <a:xfrm>
            <a:off x="2553568" y="3516165"/>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4A3A16-2542-FD1B-CE84-881A7202D6A9}"/>
              </a:ext>
            </a:extLst>
          </p:cNvPr>
          <p:cNvSpPr/>
          <p:nvPr/>
        </p:nvSpPr>
        <p:spPr>
          <a:xfrm>
            <a:off x="2687781" y="2710304"/>
            <a:ext cx="5841137"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A5E2C-E68A-3371-396E-EC6F44D11FA5}"/>
              </a:ext>
            </a:extLst>
          </p:cNvPr>
          <p:cNvSpPr/>
          <p:nvPr/>
        </p:nvSpPr>
        <p:spPr>
          <a:xfrm>
            <a:off x="2567612" y="4322026"/>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EFD2F8-97A7-3C73-CA6E-30711119E84A}"/>
              </a:ext>
            </a:extLst>
          </p:cNvPr>
          <p:cNvSpPr/>
          <p:nvPr/>
        </p:nvSpPr>
        <p:spPr>
          <a:xfrm>
            <a:off x="2507673" y="5140031"/>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195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1D08-96D1-3D5E-8747-B4EE563F58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7B5DFC-6988-BB02-3805-167C8A5E281D}"/>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4B6840E-53DF-A17F-86CC-DDF30AB72B4F}"/>
              </a:ext>
            </a:extLst>
          </p:cNvPr>
          <p:cNvGrpSpPr/>
          <p:nvPr/>
        </p:nvGrpSpPr>
        <p:grpSpPr>
          <a:xfrm>
            <a:off x="535709" y="1163782"/>
            <a:ext cx="8294255" cy="3976249"/>
            <a:chOff x="481632" y="0"/>
            <a:chExt cx="7081609" cy="3205019"/>
          </a:xfrm>
        </p:grpSpPr>
        <p:pic>
          <p:nvPicPr>
            <p:cNvPr id="5" name="Picture 4">
              <a:extLst>
                <a:ext uri="{FF2B5EF4-FFF2-40B4-BE49-F238E27FC236}">
                  <a16:creationId xmlns:a16="http://schemas.microsoft.com/office/drawing/2014/main" id="{26D2FC12-4383-37E6-2329-4CEDBD4ECE6F}"/>
                </a:ext>
              </a:extLst>
            </p:cNvPr>
            <p:cNvPicPr>
              <a:picLocks noChangeAspect="1"/>
            </p:cNvPicPr>
            <p:nvPr/>
          </p:nvPicPr>
          <p:blipFill rotWithShape="1">
            <a:blip r:embed="rId2"/>
            <a:srcRect r="69988" b="89226"/>
            <a:stretch/>
          </p:blipFill>
          <p:spPr>
            <a:xfrm>
              <a:off x="481632" y="0"/>
              <a:ext cx="3369932" cy="738909"/>
            </a:xfrm>
            <a:prstGeom prst="rect">
              <a:avLst/>
            </a:prstGeom>
          </p:spPr>
        </p:pic>
        <p:pic>
          <p:nvPicPr>
            <p:cNvPr id="6" name="Picture 5">
              <a:extLst>
                <a:ext uri="{FF2B5EF4-FFF2-40B4-BE49-F238E27FC236}">
                  <a16:creationId xmlns:a16="http://schemas.microsoft.com/office/drawing/2014/main" id="{B7B89952-6285-1FE5-BF6B-F5CBC3EDBE5E}"/>
                </a:ext>
              </a:extLst>
            </p:cNvPr>
            <p:cNvPicPr>
              <a:picLocks noChangeAspect="1"/>
            </p:cNvPicPr>
            <p:nvPr/>
          </p:nvPicPr>
          <p:blipFill rotWithShape="1">
            <a:blip r:embed="rId2"/>
            <a:srcRect l="66945" b="89225"/>
            <a:stretch/>
          </p:blipFill>
          <p:spPr>
            <a:xfrm>
              <a:off x="3851564" y="0"/>
              <a:ext cx="3711677" cy="738909"/>
            </a:xfrm>
            <a:prstGeom prst="rect">
              <a:avLst/>
            </a:prstGeom>
          </p:spPr>
        </p:pic>
        <p:pic>
          <p:nvPicPr>
            <p:cNvPr id="7" name="Picture 6">
              <a:extLst>
                <a:ext uri="{FF2B5EF4-FFF2-40B4-BE49-F238E27FC236}">
                  <a16:creationId xmlns:a16="http://schemas.microsoft.com/office/drawing/2014/main" id="{262119AF-0CA4-129B-D19B-881623240054}"/>
                </a:ext>
              </a:extLst>
            </p:cNvPr>
            <p:cNvPicPr>
              <a:picLocks noChangeAspect="1"/>
            </p:cNvPicPr>
            <p:nvPr/>
          </p:nvPicPr>
          <p:blipFill rotWithShape="1">
            <a:blip r:embed="rId2"/>
            <a:srcRect t="17105" r="69988" b="60000"/>
            <a:stretch/>
          </p:blipFill>
          <p:spPr>
            <a:xfrm>
              <a:off x="481632" y="794329"/>
              <a:ext cx="3369932" cy="1570182"/>
            </a:xfrm>
            <a:prstGeom prst="rect">
              <a:avLst/>
            </a:prstGeom>
          </p:spPr>
        </p:pic>
        <p:pic>
          <p:nvPicPr>
            <p:cNvPr id="8" name="Picture 7">
              <a:extLst>
                <a:ext uri="{FF2B5EF4-FFF2-40B4-BE49-F238E27FC236}">
                  <a16:creationId xmlns:a16="http://schemas.microsoft.com/office/drawing/2014/main" id="{948A2031-1E33-4310-1BD0-F4374F7CEB7C}"/>
                </a:ext>
              </a:extLst>
            </p:cNvPr>
            <p:cNvPicPr>
              <a:picLocks noChangeAspect="1"/>
            </p:cNvPicPr>
            <p:nvPr/>
          </p:nvPicPr>
          <p:blipFill rotWithShape="1">
            <a:blip r:embed="rId2"/>
            <a:srcRect l="66945" t="17105" b="60000"/>
            <a:stretch/>
          </p:blipFill>
          <p:spPr>
            <a:xfrm>
              <a:off x="3851564" y="794329"/>
              <a:ext cx="3711677" cy="1570182"/>
            </a:xfrm>
            <a:prstGeom prst="rect">
              <a:avLst/>
            </a:prstGeom>
          </p:spPr>
        </p:pic>
        <p:pic>
          <p:nvPicPr>
            <p:cNvPr id="9" name="Picture 8">
              <a:extLst>
                <a:ext uri="{FF2B5EF4-FFF2-40B4-BE49-F238E27FC236}">
                  <a16:creationId xmlns:a16="http://schemas.microsoft.com/office/drawing/2014/main" id="{BB37D468-EF6F-B9CD-F7D4-E6EE529ADE4B}"/>
                </a:ext>
              </a:extLst>
            </p:cNvPr>
            <p:cNvPicPr>
              <a:picLocks noChangeAspect="1"/>
            </p:cNvPicPr>
            <p:nvPr/>
          </p:nvPicPr>
          <p:blipFill rotWithShape="1">
            <a:blip r:embed="rId2"/>
            <a:srcRect t="80943" r="69988" b="7071"/>
            <a:stretch/>
          </p:blipFill>
          <p:spPr>
            <a:xfrm>
              <a:off x="481632" y="2382982"/>
              <a:ext cx="3369932" cy="822037"/>
            </a:xfrm>
            <a:prstGeom prst="rect">
              <a:avLst/>
            </a:prstGeom>
          </p:spPr>
        </p:pic>
        <p:pic>
          <p:nvPicPr>
            <p:cNvPr id="10" name="Picture 9">
              <a:extLst>
                <a:ext uri="{FF2B5EF4-FFF2-40B4-BE49-F238E27FC236}">
                  <a16:creationId xmlns:a16="http://schemas.microsoft.com/office/drawing/2014/main" id="{6F3F8B7A-13B1-8A18-954B-49AB26333B32}"/>
                </a:ext>
              </a:extLst>
            </p:cNvPr>
            <p:cNvPicPr>
              <a:picLocks noChangeAspect="1"/>
            </p:cNvPicPr>
            <p:nvPr/>
          </p:nvPicPr>
          <p:blipFill rotWithShape="1">
            <a:blip r:embed="rId2"/>
            <a:srcRect l="66945" t="80943" b="7070"/>
            <a:stretch/>
          </p:blipFill>
          <p:spPr>
            <a:xfrm>
              <a:off x="3851564" y="2382982"/>
              <a:ext cx="3711677" cy="822037"/>
            </a:xfrm>
            <a:prstGeom prst="rect">
              <a:avLst/>
            </a:prstGeom>
          </p:spPr>
        </p:pic>
      </p:grpSp>
      <p:sp>
        <p:nvSpPr>
          <p:cNvPr id="11" name="Rectangle 10">
            <a:extLst>
              <a:ext uri="{FF2B5EF4-FFF2-40B4-BE49-F238E27FC236}">
                <a16:creationId xmlns:a16="http://schemas.microsoft.com/office/drawing/2014/main" id="{89B47D51-9EC2-CD53-6C5E-37981F71BFE3}"/>
              </a:ext>
            </a:extLst>
          </p:cNvPr>
          <p:cNvSpPr/>
          <p:nvPr/>
        </p:nvSpPr>
        <p:spPr>
          <a:xfrm>
            <a:off x="2567612" y="2369344"/>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483608-92CC-5359-F930-39E09B466A63}"/>
              </a:ext>
            </a:extLst>
          </p:cNvPr>
          <p:cNvSpPr/>
          <p:nvPr/>
        </p:nvSpPr>
        <p:spPr>
          <a:xfrm>
            <a:off x="2632941" y="3393988"/>
            <a:ext cx="5975350" cy="240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0F5064-7C84-07B7-DDF8-A8A20AB9A389}"/>
              </a:ext>
            </a:extLst>
          </p:cNvPr>
          <p:cNvSpPr/>
          <p:nvPr/>
        </p:nvSpPr>
        <p:spPr>
          <a:xfrm>
            <a:off x="2567611" y="4369448"/>
            <a:ext cx="6142279" cy="2210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136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8ADC2-01E6-472A-F51C-A04146B3E8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D0E724-3B23-3EF6-5269-16A4A61FF29A}"/>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ECEDB5D3-9C86-723C-53CC-2BF60B81C258}"/>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Major Points</a:t>
            </a:r>
          </a:p>
        </p:txBody>
      </p:sp>
      <p:sp>
        <p:nvSpPr>
          <p:cNvPr id="5" name="Content Placeholder 2">
            <a:extLst>
              <a:ext uri="{FF2B5EF4-FFF2-40B4-BE49-F238E27FC236}">
                <a16:creationId xmlns:a16="http://schemas.microsoft.com/office/drawing/2014/main" id="{CDF6B8FB-6280-3F20-111E-903AD81E2B0C}"/>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75% of participants remained enrolled at 2 years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Durable improvements in multiple metabolic markers while </a:t>
            </a:r>
            <a:r>
              <a:rPr lang="en-US" sz="1800" b="1" dirty="0">
                <a:latin typeface="Raleway Light" pitchFamily="2" charset="-128"/>
                <a:ea typeface="Raleway Light" pitchFamily="2" charset="-128"/>
              </a:rPr>
              <a:t>deprescribing 67.0% DM medications</a:t>
            </a:r>
          </a:p>
          <a:p>
            <a:pPr marL="1028700" lvl="1" indent="-571500">
              <a:spcBef>
                <a:spcPts val="0"/>
              </a:spcBef>
              <a:spcAft>
                <a:spcPts val="2400"/>
              </a:spcAft>
              <a:buClr>
                <a:srgbClr val="ED1C24"/>
              </a:buClr>
              <a:buSzPct val="150000"/>
            </a:pPr>
            <a:r>
              <a:rPr lang="en-US" sz="1400" b="1" dirty="0">
                <a:latin typeface="Raleway Light" pitchFamily="2" charset="-128"/>
                <a:ea typeface="Raleway Light" pitchFamily="2" charset="-128"/>
              </a:rPr>
              <a:t>A1c -0.9%, Weight loss 10%</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53.5% had diabetes reversal, 17.6% had diabetes remission</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Improvements in multiple cardiovascular risk factors</a:t>
            </a:r>
          </a:p>
          <a:p>
            <a:pPr marL="0" indent="0">
              <a:spcBef>
                <a:spcPts val="0"/>
              </a:spcBef>
              <a:spcAft>
                <a:spcPts val="2400"/>
              </a:spcAft>
              <a:buClr>
                <a:srgbClr val="ED1C24"/>
              </a:buClr>
              <a:buSzPct val="150000"/>
              <a:buNone/>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176654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D09C-DF64-722F-B1CD-7C9067C702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E58938-33FF-066C-083B-E35112DDF560}"/>
              </a:ext>
            </a:extLst>
          </p:cNvPr>
          <p:cNvSpPr>
            <a:spLocks noGrp="1"/>
          </p:cNvSpPr>
          <p:nvPr>
            <p:ph idx="1"/>
          </p:nvPr>
        </p:nvSpPr>
        <p:spPr>
          <a:xfrm>
            <a:off x="838200" y="3210127"/>
            <a:ext cx="10515600" cy="2966835"/>
          </a:xfrm>
        </p:spPr>
        <p:txBody>
          <a:bodyPr>
            <a:normAutofit/>
          </a:bodyPr>
          <a:lstStyle/>
          <a:p>
            <a:pPr marL="0" indent="0" algn="ctr">
              <a:buNone/>
            </a:pPr>
            <a:r>
              <a:rPr lang="en-US" sz="4000" dirty="0"/>
              <a:t>David Unwin Data</a:t>
            </a:r>
          </a:p>
        </p:txBody>
      </p:sp>
    </p:spTree>
    <p:extLst>
      <p:ext uri="{BB962C8B-B14F-4D97-AF65-F5344CB8AC3E}">
        <p14:creationId xmlns:p14="http://schemas.microsoft.com/office/powerpoint/2010/main" val="3947832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5CDE-7DEB-20CE-66D0-C6A0FF5423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FDDAFA-F616-497A-A71F-A3EAB194F7F9}"/>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39C68AB6-D0CA-BC84-A4DF-93BEA77A8EF0}"/>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ea typeface="Raleway Light" pitchFamily="2" charset="-128"/>
              </a:rPr>
              <a:t>Background and Objective</a:t>
            </a:r>
          </a:p>
        </p:txBody>
      </p:sp>
      <p:sp>
        <p:nvSpPr>
          <p:cNvPr id="5" name="Content Placeholder 2">
            <a:extLst>
              <a:ext uri="{FF2B5EF4-FFF2-40B4-BE49-F238E27FC236}">
                <a16:creationId xmlns:a16="http://schemas.microsoft.com/office/drawing/2014/main" id="{EB888E7B-9419-4CD9-D554-85617A00791C}"/>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Emerging data is incompatible with the old paradigm that type 2 diabetes (T2D) is a chronic progressive disease. Reversal and remission has now been well documented.</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However, more data is needed in the clinical setting</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This </a:t>
            </a:r>
            <a:r>
              <a:rPr lang="en-US" sz="1800" b="1" u="sng" dirty="0">
                <a:latin typeface="Raleway Light" pitchFamily="2" charset="-128"/>
                <a:ea typeface="Raleway Light" pitchFamily="2" charset="-128"/>
              </a:rPr>
              <a:t>primary care</a:t>
            </a:r>
            <a:r>
              <a:rPr lang="en-US" sz="1800" dirty="0">
                <a:latin typeface="Raleway Light" pitchFamily="2" charset="-128"/>
                <a:ea typeface="Raleway Light" pitchFamily="2" charset="-128"/>
              </a:rPr>
              <a:t> cohort study seeks to demonstrate the difference between low carbohydrate subjects who attained T2D remission versus those that did not</a:t>
            </a:r>
          </a:p>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4271121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1839-511A-71CA-2013-8C693A28E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49575A-9413-6359-3545-E029FC3B1750}"/>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CAE90533-A499-523B-8355-CCD310369851}"/>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Methods</a:t>
            </a:r>
          </a:p>
        </p:txBody>
      </p:sp>
      <p:sp>
        <p:nvSpPr>
          <p:cNvPr id="5" name="Content Placeholder 2">
            <a:extLst>
              <a:ext uri="{FF2B5EF4-FFF2-40B4-BE49-F238E27FC236}">
                <a16:creationId xmlns:a16="http://schemas.microsoft.com/office/drawing/2014/main" id="{B6142DB0-EA8B-C6CF-7AA3-1E4EA3E2D74E}"/>
              </a:ext>
            </a:extLst>
          </p:cNvPr>
          <p:cNvSpPr txBox="1">
            <a:spLocks/>
          </p:cNvSpPr>
          <p:nvPr/>
        </p:nvSpPr>
        <p:spPr>
          <a:xfrm>
            <a:off x="721247" y="1690689"/>
            <a:ext cx="50994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b="1" dirty="0">
                <a:latin typeface="Raleway Light" pitchFamily="2" charset="-128"/>
                <a:ea typeface="Raleway Light" pitchFamily="2" charset="-128"/>
              </a:rPr>
              <a:t>Retrospective chart review </a:t>
            </a:r>
            <a:r>
              <a:rPr lang="en-US" sz="1800" dirty="0">
                <a:latin typeface="Raleway Light" pitchFamily="2" charset="-128"/>
                <a:ea typeface="Raleway Light" pitchFamily="2" charset="-128"/>
              </a:rPr>
              <a:t>comparing a cohort of patients that achieved T2D remission from a low-carbohydrate diet </a:t>
            </a:r>
            <a:r>
              <a:rPr lang="en-US" sz="1800" i="1" dirty="0">
                <a:latin typeface="Raleway Light" pitchFamily="2" charset="-128"/>
                <a:ea typeface="Raleway Light" pitchFamily="2" charset="-128"/>
              </a:rPr>
              <a:t>versus</a:t>
            </a:r>
            <a:r>
              <a:rPr lang="en-US" sz="1800" dirty="0">
                <a:latin typeface="Raleway Light" pitchFamily="2" charset="-128"/>
                <a:ea typeface="Raleway Light" pitchFamily="2" charset="-128"/>
              </a:rPr>
              <a:t> those that did not</a:t>
            </a:r>
          </a:p>
          <a:p>
            <a:pPr marL="0" indent="0">
              <a:buNone/>
            </a:pPr>
            <a:endParaRPr lang="en-US" sz="1800" dirty="0">
              <a:latin typeface="Raleway Light" pitchFamily="2" charset="-128"/>
              <a:ea typeface="Raleway Light" pitchFamily="2" charset="-128"/>
            </a:endParaRPr>
          </a:p>
        </p:txBody>
      </p:sp>
      <p:sp>
        <p:nvSpPr>
          <p:cNvPr id="6" name="Title 1">
            <a:extLst>
              <a:ext uri="{FF2B5EF4-FFF2-40B4-BE49-F238E27FC236}">
                <a16:creationId xmlns:a16="http://schemas.microsoft.com/office/drawing/2014/main" id="{21CAD435-8008-3E40-CF26-1BAC1C556392}"/>
              </a:ext>
            </a:extLst>
          </p:cNvPr>
          <p:cNvSpPr txBox="1">
            <a:spLocks/>
          </p:cNvSpPr>
          <p:nvPr/>
        </p:nvSpPr>
        <p:spPr>
          <a:xfrm>
            <a:off x="6454282"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Baseline</a:t>
            </a:r>
          </a:p>
        </p:txBody>
      </p:sp>
      <p:sp>
        <p:nvSpPr>
          <p:cNvPr id="7" name="Content Placeholder 2">
            <a:extLst>
              <a:ext uri="{FF2B5EF4-FFF2-40B4-BE49-F238E27FC236}">
                <a16:creationId xmlns:a16="http://schemas.microsoft.com/office/drawing/2014/main" id="{5F8384B0-3E73-C8D7-AA94-B604AF5FBB9F}"/>
              </a:ext>
            </a:extLst>
          </p:cNvPr>
          <p:cNvSpPr txBox="1">
            <a:spLocks/>
          </p:cNvSpPr>
          <p:nvPr/>
        </p:nvSpPr>
        <p:spPr>
          <a:xfrm>
            <a:off x="6546879" y="1843089"/>
            <a:ext cx="480692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186 low carbohydrate participants (39% of T2D in practice)</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61% male</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Median age 63 years old</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Median follow up 33 months</a:t>
            </a:r>
          </a:p>
          <a:p>
            <a:pPr marL="571500" indent="-571500">
              <a:spcBef>
                <a:spcPts val="0"/>
              </a:spcBef>
              <a:spcAft>
                <a:spcPts val="2400"/>
              </a:spcAft>
              <a:buClr>
                <a:srgbClr val="ED1C24"/>
              </a:buClr>
              <a:buSzPct val="150000"/>
            </a:pPr>
            <a:r>
              <a:rPr lang="en-US" sz="1800" b="1" dirty="0">
                <a:latin typeface="Raleway Light" pitchFamily="2" charset="-128"/>
                <a:ea typeface="Raleway Light" pitchFamily="2" charset="-128"/>
              </a:rPr>
              <a:t>37% of cohort were within 1 year of T2D diagnosis</a:t>
            </a:r>
            <a:endParaRPr lang="en-US" sz="1800" b="1"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5773446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28A3-F71C-852A-DD92-E9DE8D5B50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00F843-2C81-F591-1E7A-9518DCF52636}"/>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93B8FCEC-0275-42AC-E726-DBC95F6DAFE6}"/>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Intervention</a:t>
            </a:r>
          </a:p>
        </p:txBody>
      </p:sp>
      <p:sp>
        <p:nvSpPr>
          <p:cNvPr id="5" name="Content Placeholder 2">
            <a:extLst>
              <a:ext uri="{FF2B5EF4-FFF2-40B4-BE49-F238E27FC236}">
                <a16:creationId xmlns:a16="http://schemas.microsoft.com/office/drawing/2014/main" id="{6A0AE8B0-BBE1-B134-B1F8-152897F73592}"/>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At Norwood Surgery (UK based primary care office)</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Time: 2013-2021 (8 year period)</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Follow up </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Approximately 3 10-minute visit per year</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Offered 90-minute group sessions every 6 weeks</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Online materials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Exclusion: severe mental illness, terminal illness, eating disorders</a:t>
            </a:r>
          </a:p>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550249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77AD-6DEC-6016-13B0-AD2FE4A89F70}"/>
              </a:ext>
            </a:extLst>
          </p:cNvPr>
          <p:cNvSpPr>
            <a:spLocks noGrp="1"/>
          </p:cNvSpPr>
          <p:nvPr>
            <p:ph type="title"/>
          </p:nvPr>
        </p:nvSpPr>
        <p:spPr/>
        <p:txBody>
          <a:bodyPr>
            <a:normAutofit/>
          </a:bodyPr>
          <a:lstStyle/>
          <a:p>
            <a:r>
              <a:rPr lang="en-US" sz="3600" dirty="0">
                <a:latin typeface="Arial Nova" panose="020B0504020202020204" pitchFamily="34" charset="0"/>
              </a:rPr>
              <a:t>Are medications the answer?</a:t>
            </a:r>
          </a:p>
        </p:txBody>
      </p:sp>
      <p:sp>
        <p:nvSpPr>
          <p:cNvPr id="3" name="Content Placeholder 2">
            <a:extLst>
              <a:ext uri="{FF2B5EF4-FFF2-40B4-BE49-F238E27FC236}">
                <a16:creationId xmlns:a16="http://schemas.microsoft.com/office/drawing/2014/main" id="{734E8F13-462D-E82D-AEE2-04EE04568355}"/>
              </a:ext>
            </a:extLst>
          </p:cNvPr>
          <p:cNvSpPr>
            <a:spLocks noGrp="1"/>
          </p:cNvSpPr>
          <p:nvPr>
            <p:ph idx="1"/>
          </p:nvPr>
        </p:nvSpPr>
        <p:spPr>
          <a:xfrm>
            <a:off x="838199" y="1825625"/>
            <a:ext cx="4663831" cy="4351338"/>
          </a:xfrm>
        </p:spPr>
        <p:txBody>
          <a:bodyPr>
            <a:normAutofit/>
          </a:bodyPr>
          <a:lstStyle/>
          <a:p>
            <a:pPr marL="0" indent="0">
              <a:buNone/>
            </a:pPr>
            <a:r>
              <a:rPr lang="en-US" sz="2400" dirty="0">
                <a:latin typeface="Arial Nova" panose="020B0504020202020204" pitchFamily="34" charset="0"/>
              </a:rPr>
              <a:t>Must be continued long term</a:t>
            </a:r>
          </a:p>
          <a:p>
            <a:pPr marL="0" indent="0">
              <a:buNone/>
            </a:pPr>
            <a:endParaRPr lang="en-US" sz="2400" dirty="0">
              <a:latin typeface="Arial Nova" panose="020B0504020202020204" pitchFamily="34" charset="0"/>
            </a:endParaRPr>
          </a:p>
          <a:p>
            <a:pPr marL="0" indent="0">
              <a:buNone/>
            </a:pPr>
            <a:r>
              <a:rPr lang="en-US" sz="2400" dirty="0">
                <a:latin typeface="Arial Nova" panose="020B0504020202020204" pitchFamily="34" charset="0"/>
              </a:rPr>
              <a:t>Coverage is at the whim of insurance and supply chains</a:t>
            </a:r>
          </a:p>
          <a:p>
            <a:pPr marL="0" indent="0">
              <a:buNone/>
            </a:pPr>
            <a:endParaRPr lang="en-US" sz="2400" dirty="0">
              <a:latin typeface="Arial Nova" panose="020B0504020202020204" pitchFamily="34" charset="0"/>
            </a:endParaRPr>
          </a:p>
          <a:p>
            <a:pPr marL="0" indent="0">
              <a:buNone/>
            </a:pPr>
            <a:r>
              <a:rPr lang="en-US" sz="2400" dirty="0">
                <a:latin typeface="Arial Nova" panose="020B0504020202020204" pitchFamily="34" charset="0"/>
              </a:rPr>
              <a:t>They are expensive</a:t>
            </a:r>
          </a:p>
        </p:txBody>
      </p:sp>
      <p:sp>
        <p:nvSpPr>
          <p:cNvPr id="5" name="TextBox 4">
            <a:extLst>
              <a:ext uri="{FF2B5EF4-FFF2-40B4-BE49-F238E27FC236}">
                <a16:creationId xmlns:a16="http://schemas.microsoft.com/office/drawing/2014/main" id="{C21B3567-CC52-E46C-AFBF-57870819B374}"/>
              </a:ext>
            </a:extLst>
          </p:cNvPr>
          <p:cNvSpPr txBox="1"/>
          <p:nvPr/>
        </p:nvSpPr>
        <p:spPr>
          <a:xfrm>
            <a:off x="510498" y="5173127"/>
            <a:ext cx="2507610" cy="1138773"/>
          </a:xfrm>
          <a:prstGeom prst="rect">
            <a:avLst/>
          </a:prstGeom>
          <a:noFill/>
        </p:spPr>
        <p:txBody>
          <a:bodyPr wrap="none" rtlCol="0">
            <a:spAutoFit/>
          </a:bodyPr>
          <a:lstStyle/>
          <a:p>
            <a:r>
              <a:rPr lang="en-US" sz="3200" dirty="0">
                <a:latin typeface="Arial Nova" panose="020B0504020202020204" pitchFamily="34" charset="0"/>
              </a:rPr>
              <a:t>142,000,000</a:t>
            </a:r>
          </a:p>
          <a:p>
            <a:r>
              <a:rPr lang="en-US" dirty="0">
                <a:latin typeface="Arial Nova" panose="020B0504020202020204" pitchFamily="34" charset="0"/>
              </a:rPr>
              <a:t>Eligible to be treated </a:t>
            </a:r>
          </a:p>
          <a:p>
            <a:endParaRPr lang="en-US" dirty="0">
              <a:latin typeface="Arial Nova" panose="020B0504020202020204" pitchFamily="34" charset="0"/>
            </a:endParaRPr>
          </a:p>
        </p:txBody>
      </p:sp>
      <p:sp>
        <p:nvSpPr>
          <p:cNvPr id="6" name="TextBox 5">
            <a:extLst>
              <a:ext uri="{FF2B5EF4-FFF2-40B4-BE49-F238E27FC236}">
                <a16:creationId xmlns:a16="http://schemas.microsoft.com/office/drawing/2014/main" id="{D83D53DE-A44C-3C16-D4F2-4A1C132830D4}"/>
              </a:ext>
            </a:extLst>
          </p:cNvPr>
          <p:cNvSpPr txBox="1"/>
          <p:nvPr/>
        </p:nvSpPr>
        <p:spPr>
          <a:xfrm>
            <a:off x="8451194" y="5199134"/>
            <a:ext cx="3524514" cy="584775"/>
          </a:xfrm>
          <a:prstGeom prst="rect">
            <a:avLst/>
          </a:prstGeom>
          <a:noFill/>
        </p:spPr>
        <p:txBody>
          <a:bodyPr wrap="square">
            <a:spAutoFit/>
          </a:bodyPr>
          <a:lstStyle/>
          <a:p>
            <a:r>
              <a:rPr lang="en-US" sz="3200" dirty="0">
                <a:solidFill>
                  <a:srgbClr val="FFC000"/>
                </a:solidFill>
                <a:latin typeface="Arial Nova" panose="020B0504020202020204" pitchFamily="34" charset="0"/>
              </a:rPr>
              <a:t>$1.9T annual cost</a:t>
            </a:r>
          </a:p>
        </p:txBody>
      </p:sp>
      <p:sp>
        <p:nvSpPr>
          <p:cNvPr id="7" name="TextBox 6">
            <a:extLst>
              <a:ext uri="{FF2B5EF4-FFF2-40B4-BE49-F238E27FC236}">
                <a16:creationId xmlns:a16="http://schemas.microsoft.com/office/drawing/2014/main" id="{71041024-6CE2-3B93-7E91-A84B1EC2BE5F}"/>
              </a:ext>
            </a:extLst>
          </p:cNvPr>
          <p:cNvSpPr txBox="1"/>
          <p:nvPr/>
        </p:nvSpPr>
        <p:spPr>
          <a:xfrm>
            <a:off x="4163552" y="5185621"/>
            <a:ext cx="4372708" cy="861774"/>
          </a:xfrm>
          <a:prstGeom prst="rect">
            <a:avLst/>
          </a:prstGeom>
          <a:noFill/>
        </p:spPr>
        <p:txBody>
          <a:bodyPr wrap="square">
            <a:spAutoFit/>
          </a:bodyPr>
          <a:lstStyle/>
          <a:p>
            <a:r>
              <a:rPr lang="en-US" sz="3200" dirty="0">
                <a:latin typeface="Arial Nova" panose="020B0504020202020204" pitchFamily="34" charset="0"/>
              </a:rPr>
              <a:t>$13,618 annually</a:t>
            </a:r>
          </a:p>
          <a:p>
            <a:r>
              <a:rPr lang="en-US" dirty="0" err="1">
                <a:latin typeface="Arial Nova" panose="020B0504020202020204" pitchFamily="34" charset="0"/>
              </a:rPr>
              <a:t>Semaglutide</a:t>
            </a:r>
            <a:r>
              <a:rPr lang="en-US" dirty="0">
                <a:latin typeface="Arial Nova" panose="020B0504020202020204" pitchFamily="34" charset="0"/>
              </a:rPr>
              <a:t> yearly net price</a:t>
            </a:r>
          </a:p>
        </p:txBody>
      </p:sp>
      <p:pic>
        <p:nvPicPr>
          <p:cNvPr id="8" name="Picture 2">
            <a:extLst>
              <a:ext uri="{FF2B5EF4-FFF2-40B4-BE49-F238E27FC236}">
                <a16:creationId xmlns:a16="http://schemas.microsoft.com/office/drawing/2014/main" id="{77D5A8D5-9D14-4CE0-307B-40B39E7D92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40" r="38237" b="10723"/>
          <a:stretch/>
        </p:blipFill>
        <p:spPr bwMode="auto">
          <a:xfrm>
            <a:off x="7197782" y="1316602"/>
            <a:ext cx="4603252" cy="290370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7BAC2B2-6BF9-12E5-2031-5C56BF75C185}"/>
              </a:ext>
            </a:extLst>
          </p:cNvPr>
          <p:cNvSpPr txBox="1"/>
          <p:nvPr/>
        </p:nvSpPr>
        <p:spPr>
          <a:xfrm>
            <a:off x="3295752" y="4837721"/>
            <a:ext cx="5465294" cy="1107996"/>
          </a:xfrm>
          <a:prstGeom prst="rect">
            <a:avLst/>
          </a:prstGeom>
          <a:noFill/>
        </p:spPr>
        <p:txBody>
          <a:bodyPr wrap="square" rtlCol="0">
            <a:spAutoFit/>
          </a:bodyPr>
          <a:lstStyle/>
          <a:p>
            <a:r>
              <a:rPr lang="en-US" sz="6600" dirty="0"/>
              <a:t>X                    =</a:t>
            </a:r>
          </a:p>
        </p:txBody>
      </p:sp>
    </p:spTree>
    <p:extLst>
      <p:ext uri="{BB962C8B-B14F-4D97-AF65-F5344CB8AC3E}">
        <p14:creationId xmlns:p14="http://schemas.microsoft.com/office/powerpoint/2010/main" val="1258670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B721-0B16-2C6F-D056-3866051F54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BA158A-8A9E-6A9F-31D6-B68C99EF2613}"/>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90541ED9-8DA3-C82B-E5AD-988099D4DB91}"/>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a:t>
            </a:r>
          </a:p>
        </p:txBody>
      </p:sp>
      <p:sp>
        <p:nvSpPr>
          <p:cNvPr id="5" name="Content Placeholder 2">
            <a:extLst>
              <a:ext uri="{FF2B5EF4-FFF2-40B4-BE49-F238E27FC236}">
                <a16:creationId xmlns:a16="http://schemas.microsoft.com/office/drawing/2014/main" id="{95B7460D-E0FC-28CB-7281-BF23FE174BBE}"/>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186 subjects with T2D on low carb diet</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Cohort of 94 subjects that achieved remission</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Cohort of 92 subjects that did not achieve remission</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Remission (WHO definition): HbA1c &lt;6.5%, not on any T2D medication, sustained for &gt;3 months</a:t>
            </a:r>
          </a:p>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4110721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820B-F0B9-4223-7089-888504C6D1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E64A04-6BB2-F428-FB4A-1E28179FB14D}"/>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E51D6563-58FE-F63C-2BC5-26CCDFF6F1D4}"/>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All 186 Subjects with T2D on LCD</a:t>
            </a:r>
          </a:p>
        </p:txBody>
      </p:sp>
      <p:pic>
        <p:nvPicPr>
          <p:cNvPr id="5" name="Picture 4">
            <a:extLst>
              <a:ext uri="{FF2B5EF4-FFF2-40B4-BE49-F238E27FC236}">
                <a16:creationId xmlns:a16="http://schemas.microsoft.com/office/drawing/2014/main" id="{FD2A6F61-E623-839D-5FF6-56A8E33C6611}"/>
              </a:ext>
            </a:extLst>
          </p:cNvPr>
          <p:cNvPicPr>
            <a:picLocks noChangeAspect="1"/>
          </p:cNvPicPr>
          <p:nvPr/>
        </p:nvPicPr>
        <p:blipFill>
          <a:blip r:embed="rId3"/>
          <a:stretch>
            <a:fillRect/>
          </a:stretch>
        </p:blipFill>
        <p:spPr>
          <a:xfrm>
            <a:off x="251669" y="1877067"/>
            <a:ext cx="8640661" cy="310386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97692098-EBE3-7449-A29C-67A54A7911D9}"/>
              </a:ext>
            </a:extLst>
          </p:cNvPr>
          <p:cNvSpPr txBox="1"/>
          <p:nvPr/>
        </p:nvSpPr>
        <p:spPr>
          <a:xfrm>
            <a:off x="5587067" y="2902225"/>
            <a:ext cx="629175" cy="253916"/>
          </a:xfrm>
          <a:prstGeom prst="rect">
            <a:avLst/>
          </a:prstGeom>
          <a:noFill/>
          <a:ln>
            <a:noFill/>
          </a:ln>
        </p:spPr>
        <p:txBody>
          <a:bodyPr wrap="square" rtlCol="0">
            <a:spAutoFit/>
          </a:bodyPr>
          <a:lstStyle/>
          <a:p>
            <a:r>
              <a:rPr lang="en-US" sz="1050" b="1" dirty="0">
                <a:solidFill>
                  <a:srgbClr val="FF0000"/>
                </a:solidFill>
              </a:rPr>
              <a:t>-22 </a:t>
            </a:r>
            <a:r>
              <a:rPr lang="en-US" sz="1050" b="1" dirty="0" err="1">
                <a:solidFill>
                  <a:srgbClr val="FF0000"/>
                </a:solidFill>
              </a:rPr>
              <a:t>lbs</a:t>
            </a:r>
            <a:endParaRPr lang="en-US" sz="1050" b="1" dirty="0">
              <a:solidFill>
                <a:srgbClr val="FF0000"/>
              </a:solidFill>
            </a:endParaRPr>
          </a:p>
        </p:txBody>
      </p:sp>
      <p:sp>
        <p:nvSpPr>
          <p:cNvPr id="7" name="TextBox 6">
            <a:extLst>
              <a:ext uri="{FF2B5EF4-FFF2-40B4-BE49-F238E27FC236}">
                <a16:creationId xmlns:a16="http://schemas.microsoft.com/office/drawing/2014/main" id="{B1E0D88D-B8AB-F7D7-B567-91CAC24B049D}"/>
              </a:ext>
            </a:extLst>
          </p:cNvPr>
          <p:cNvSpPr txBox="1"/>
          <p:nvPr/>
        </p:nvSpPr>
        <p:spPr>
          <a:xfrm>
            <a:off x="5588465" y="3130126"/>
            <a:ext cx="629175" cy="253916"/>
          </a:xfrm>
          <a:prstGeom prst="rect">
            <a:avLst/>
          </a:prstGeom>
          <a:noFill/>
          <a:ln>
            <a:noFill/>
          </a:ln>
        </p:spPr>
        <p:txBody>
          <a:bodyPr wrap="square" rtlCol="0">
            <a:spAutoFit/>
          </a:bodyPr>
          <a:lstStyle/>
          <a:p>
            <a:r>
              <a:rPr lang="en-US" sz="1050" b="1" dirty="0">
                <a:solidFill>
                  <a:srgbClr val="FF0000"/>
                </a:solidFill>
              </a:rPr>
              <a:t>-1.5%</a:t>
            </a:r>
          </a:p>
        </p:txBody>
      </p:sp>
      <p:sp>
        <p:nvSpPr>
          <p:cNvPr id="8" name="TextBox 7">
            <a:extLst>
              <a:ext uri="{FF2B5EF4-FFF2-40B4-BE49-F238E27FC236}">
                <a16:creationId xmlns:a16="http://schemas.microsoft.com/office/drawing/2014/main" id="{B2A3500D-8263-EFFD-4B19-1FBFC0445678}"/>
              </a:ext>
            </a:extLst>
          </p:cNvPr>
          <p:cNvSpPr txBox="1"/>
          <p:nvPr/>
        </p:nvSpPr>
        <p:spPr>
          <a:xfrm>
            <a:off x="2852253" y="2902225"/>
            <a:ext cx="629175" cy="253916"/>
          </a:xfrm>
          <a:prstGeom prst="rect">
            <a:avLst/>
          </a:prstGeom>
          <a:noFill/>
          <a:ln>
            <a:noFill/>
          </a:ln>
        </p:spPr>
        <p:txBody>
          <a:bodyPr wrap="square" rtlCol="0">
            <a:spAutoFit/>
          </a:bodyPr>
          <a:lstStyle/>
          <a:p>
            <a:r>
              <a:rPr lang="en-US" sz="1050" b="1" dirty="0">
                <a:solidFill>
                  <a:srgbClr val="FF0000"/>
                </a:solidFill>
              </a:rPr>
              <a:t>213 </a:t>
            </a:r>
            <a:r>
              <a:rPr lang="en-US" sz="1050" b="1" dirty="0" err="1">
                <a:solidFill>
                  <a:srgbClr val="FF0000"/>
                </a:solidFill>
              </a:rPr>
              <a:t>lbs</a:t>
            </a:r>
            <a:endParaRPr lang="en-US" sz="1050" b="1" dirty="0">
              <a:solidFill>
                <a:srgbClr val="FF0000"/>
              </a:solidFill>
            </a:endParaRPr>
          </a:p>
        </p:txBody>
      </p:sp>
      <p:sp>
        <p:nvSpPr>
          <p:cNvPr id="9" name="TextBox 8">
            <a:extLst>
              <a:ext uri="{FF2B5EF4-FFF2-40B4-BE49-F238E27FC236}">
                <a16:creationId xmlns:a16="http://schemas.microsoft.com/office/drawing/2014/main" id="{A3EAB510-D771-EF64-D7E9-B9BB134B7445}"/>
              </a:ext>
            </a:extLst>
          </p:cNvPr>
          <p:cNvSpPr txBox="1"/>
          <p:nvPr/>
        </p:nvSpPr>
        <p:spPr>
          <a:xfrm>
            <a:off x="4144159" y="2902225"/>
            <a:ext cx="629175" cy="253916"/>
          </a:xfrm>
          <a:prstGeom prst="rect">
            <a:avLst/>
          </a:prstGeom>
          <a:noFill/>
          <a:ln>
            <a:noFill/>
          </a:ln>
        </p:spPr>
        <p:txBody>
          <a:bodyPr wrap="square" rtlCol="0">
            <a:spAutoFit/>
          </a:bodyPr>
          <a:lstStyle/>
          <a:p>
            <a:r>
              <a:rPr lang="en-US" sz="1050" b="1" dirty="0">
                <a:solidFill>
                  <a:srgbClr val="FF0000"/>
                </a:solidFill>
              </a:rPr>
              <a:t>189 </a:t>
            </a:r>
            <a:r>
              <a:rPr lang="en-US" sz="1050" b="1" dirty="0" err="1">
                <a:solidFill>
                  <a:srgbClr val="FF0000"/>
                </a:solidFill>
              </a:rPr>
              <a:t>lbs</a:t>
            </a:r>
            <a:endParaRPr lang="en-US" sz="1050" b="1" dirty="0">
              <a:solidFill>
                <a:srgbClr val="FF0000"/>
              </a:solidFill>
            </a:endParaRPr>
          </a:p>
        </p:txBody>
      </p:sp>
      <p:sp>
        <p:nvSpPr>
          <p:cNvPr id="10" name="TextBox 9">
            <a:extLst>
              <a:ext uri="{FF2B5EF4-FFF2-40B4-BE49-F238E27FC236}">
                <a16:creationId xmlns:a16="http://schemas.microsoft.com/office/drawing/2014/main" id="{BFB593EB-7793-3A78-9127-7B25FE6D18DE}"/>
              </a:ext>
            </a:extLst>
          </p:cNvPr>
          <p:cNvSpPr txBox="1"/>
          <p:nvPr/>
        </p:nvSpPr>
        <p:spPr>
          <a:xfrm>
            <a:off x="2880216" y="3131524"/>
            <a:ext cx="629175" cy="253916"/>
          </a:xfrm>
          <a:prstGeom prst="rect">
            <a:avLst/>
          </a:prstGeom>
          <a:noFill/>
          <a:ln>
            <a:noFill/>
          </a:ln>
        </p:spPr>
        <p:txBody>
          <a:bodyPr wrap="square" rtlCol="0">
            <a:spAutoFit/>
          </a:bodyPr>
          <a:lstStyle/>
          <a:p>
            <a:r>
              <a:rPr lang="en-US" sz="1050" b="1" dirty="0">
                <a:solidFill>
                  <a:srgbClr val="FF0000"/>
                </a:solidFill>
              </a:rPr>
              <a:t>7.9%</a:t>
            </a:r>
          </a:p>
        </p:txBody>
      </p:sp>
      <p:sp>
        <p:nvSpPr>
          <p:cNvPr id="11" name="TextBox 10">
            <a:extLst>
              <a:ext uri="{FF2B5EF4-FFF2-40B4-BE49-F238E27FC236}">
                <a16:creationId xmlns:a16="http://schemas.microsoft.com/office/drawing/2014/main" id="{21F922FD-C025-AA69-1F31-7B58818D5ADD}"/>
              </a:ext>
            </a:extLst>
          </p:cNvPr>
          <p:cNvSpPr txBox="1"/>
          <p:nvPr/>
        </p:nvSpPr>
        <p:spPr>
          <a:xfrm>
            <a:off x="4198687" y="3132922"/>
            <a:ext cx="629175" cy="253916"/>
          </a:xfrm>
          <a:prstGeom prst="rect">
            <a:avLst/>
          </a:prstGeom>
          <a:noFill/>
          <a:ln>
            <a:noFill/>
          </a:ln>
        </p:spPr>
        <p:txBody>
          <a:bodyPr wrap="square" rtlCol="0">
            <a:spAutoFit/>
          </a:bodyPr>
          <a:lstStyle/>
          <a:p>
            <a:r>
              <a:rPr lang="en-US" sz="1050" b="1" dirty="0">
                <a:solidFill>
                  <a:srgbClr val="FF0000"/>
                </a:solidFill>
              </a:rPr>
              <a:t>6.4%</a:t>
            </a:r>
          </a:p>
        </p:txBody>
      </p:sp>
      <p:sp>
        <p:nvSpPr>
          <p:cNvPr id="12" name="TextBox 11">
            <a:extLst>
              <a:ext uri="{FF2B5EF4-FFF2-40B4-BE49-F238E27FC236}">
                <a16:creationId xmlns:a16="http://schemas.microsoft.com/office/drawing/2014/main" id="{FC93703B-F173-6984-74CD-37B715E66B3A}"/>
              </a:ext>
            </a:extLst>
          </p:cNvPr>
          <p:cNvSpPr txBox="1"/>
          <p:nvPr/>
        </p:nvSpPr>
        <p:spPr>
          <a:xfrm>
            <a:off x="2625254" y="3359425"/>
            <a:ext cx="885536" cy="253916"/>
          </a:xfrm>
          <a:prstGeom prst="rect">
            <a:avLst/>
          </a:prstGeom>
          <a:noFill/>
          <a:ln>
            <a:noFill/>
          </a:ln>
        </p:spPr>
        <p:txBody>
          <a:bodyPr wrap="square" rtlCol="0">
            <a:spAutoFit/>
          </a:bodyPr>
          <a:lstStyle/>
          <a:p>
            <a:r>
              <a:rPr lang="en-US" sz="1050" b="1" dirty="0">
                <a:solidFill>
                  <a:srgbClr val="FF0000"/>
                </a:solidFill>
              </a:rPr>
              <a:t>189.5 mg/dl</a:t>
            </a:r>
          </a:p>
        </p:txBody>
      </p:sp>
      <p:sp>
        <p:nvSpPr>
          <p:cNvPr id="13" name="TextBox 12">
            <a:extLst>
              <a:ext uri="{FF2B5EF4-FFF2-40B4-BE49-F238E27FC236}">
                <a16:creationId xmlns:a16="http://schemas.microsoft.com/office/drawing/2014/main" id="{CCE0BB45-FDF8-339E-010B-1016D9836A7D}"/>
              </a:ext>
            </a:extLst>
          </p:cNvPr>
          <p:cNvSpPr txBox="1"/>
          <p:nvPr/>
        </p:nvSpPr>
        <p:spPr>
          <a:xfrm>
            <a:off x="4077949" y="3352434"/>
            <a:ext cx="885536" cy="253916"/>
          </a:xfrm>
          <a:prstGeom prst="rect">
            <a:avLst/>
          </a:prstGeom>
          <a:noFill/>
          <a:ln>
            <a:noFill/>
          </a:ln>
        </p:spPr>
        <p:txBody>
          <a:bodyPr wrap="square" rtlCol="0">
            <a:spAutoFit/>
          </a:bodyPr>
          <a:lstStyle/>
          <a:p>
            <a:r>
              <a:rPr lang="en-US" sz="1050" b="1" dirty="0">
                <a:solidFill>
                  <a:srgbClr val="FF0000"/>
                </a:solidFill>
              </a:rPr>
              <a:t>166.3 mg/dl</a:t>
            </a:r>
          </a:p>
        </p:txBody>
      </p:sp>
      <p:sp>
        <p:nvSpPr>
          <p:cNvPr id="14" name="TextBox 13">
            <a:extLst>
              <a:ext uri="{FF2B5EF4-FFF2-40B4-BE49-F238E27FC236}">
                <a16:creationId xmlns:a16="http://schemas.microsoft.com/office/drawing/2014/main" id="{C3FB3D9A-DE3F-599D-D985-6F123E857662}"/>
              </a:ext>
            </a:extLst>
          </p:cNvPr>
          <p:cNvSpPr txBox="1"/>
          <p:nvPr/>
        </p:nvSpPr>
        <p:spPr>
          <a:xfrm>
            <a:off x="5488699" y="3353832"/>
            <a:ext cx="885536" cy="253916"/>
          </a:xfrm>
          <a:prstGeom prst="rect">
            <a:avLst/>
          </a:prstGeom>
          <a:noFill/>
          <a:ln>
            <a:noFill/>
          </a:ln>
        </p:spPr>
        <p:txBody>
          <a:bodyPr wrap="square" rtlCol="0">
            <a:spAutoFit/>
          </a:bodyPr>
          <a:lstStyle/>
          <a:p>
            <a:r>
              <a:rPr lang="en-US" sz="1050" b="1" dirty="0">
                <a:solidFill>
                  <a:srgbClr val="FF0000"/>
                </a:solidFill>
              </a:rPr>
              <a:t>-20 mg/dl</a:t>
            </a:r>
          </a:p>
        </p:txBody>
      </p:sp>
      <p:sp>
        <p:nvSpPr>
          <p:cNvPr id="15" name="TextBox 14">
            <a:extLst>
              <a:ext uri="{FF2B5EF4-FFF2-40B4-BE49-F238E27FC236}">
                <a16:creationId xmlns:a16="http://schemas.microsoft.com/office/drawing/2014/main" id="{CAA85F9B-7E19-D79C-7E38-CDB749D5DDC3}"/>
              </a:ext>
            </a:extLst>
          </p:cNvPr>
          <p:cNvSpPr txBox="1"/>
          <p:nvPr/>
        </p:nvSpPr>
        <p:spPr>
          <a:xfrm>
            <a:off x="2651819" y="3578937"/>
            <a:ext cx="885536" cy="253916"/>
          </a:xfrm>
          <a:prstGeom prst="rect">
            <a:avLst/>
          </a:prstGeom>
          <a:noFill/>
          <a:ln>
            <a:noFill/>
          </a:ln>
        </p:spPr>
        <p:txBody>
          <a:bodyPr wrap="square" rtlCol="0">
            <a:spAutoFit/>
          </a:bodyPr>
          <a:lstStyle/>
          <a:p>
            <a:r>
              <a:rPr lang="en-US" sz="1050" b="1" dirty="0">
                <a:solidFill>
                  <a:srgbClr val="FF0000"/>
                </a:solidFill>
              </a:rPr>
              <a:t>42.5 mg/dl</a:t>
            </a:r>
          </a:p>
        </p:txBody>
      </p:sp>
      <p:sp>
        <p:nvSpPr>
          <p:cNvPr id="16" name="TextBox 15">
            <a:extLst>
              <a:ext uri="{FF2B5EF4-FFF2-40B4-BE49-F238E27FC236}">
                <a16:creationId xmlns:a16="http://schemas.microsoft.com/office/drawing/2014/main" id="{72EE9372-7198-F96B-54D8-ADE77EF7DC09}"/>
              </a:ext>
            </a:extLst>
          </p:cNvPr>
          <p:cNvSpPr txBox="1"/>
          <p:nvPr/>
        </p:nvSpPr>
        <p:spPr>
          <a:xfrm>
            <a:off x="4070958" y="3580335"/>
            <a:ext cx="885536" cy="253916"/>
          </a:xfrm>
          <a:prstGeom prst="rect">
            <a:avLst/>
          </a:prstGeom>
          <a:noFill/>
          <a:ln>
            <a:noFill/>
          </a:ln>
        </p:spPr>
        <p:txBody>
          <a:bodyPr wrap="square" rtlCol="0">
            <a:spAutoFit/>
          </a:bodyPr>
          <a:lstStyle/>
          <a:p>
            <a:r>
              <a:rPr lang="en-US" sz="1050" b="1" dirty="0">
                <a:solidFill>
                  <a:srgbClr val="FF0000"/>
                </a:solidFill>
              </a:rPr>
              <a:t>46.4 mg/dl</a:t>
            </a:r>
          </a:p>
        </p:txBody>
      </p:sp>
      <p:sp>
        <p:nvSpPr>
          <p:cNvPr id="17" name="TextBox 16">
            <a:extLst>
              <a:ext uri="{FF2B5EF4-FFF2-40B4-BE49-F238E27FC236}">
                <a16:creationId xmlns:a16="http://schemas.microsoft.com/office/drawing/2014/main" id="{7411FB24-2B9F-68F3-7A44-51A840100372}"/>
              </a:ext>
            </a:extLst>
          </p:cNvPr>
          <p:cNvSpPr txBox="1"/>
          <p:nvPr/>
        </p:nvSpPr>
        <p:spPr>
          <a:xfrm>
            <a:off x="5498486" y="3581733"/>
            <a:ext cx="885536" cy="253916"/>
          </a:xfrm>
          <a:prstGeom prst="rect">
            <a:avLst/>
          </a:prstGeom>
          <a:noFill/>
          <a:ln>
            <a:noFill/>
          </a:ln>
        </p:spPr>
        <p:txBody>
          <a:bodyPr wrap="square" rtlCol="0">
            <a:spAutoFit/>
          </a:bodyPr>
          <a:lstStyle/>
          <a:p>
            <a:r>
              <a:rPr lang="en-US" sz="1050" b="1" dirty="0">
                <a:solidFill>
                  <a:srgbClr val="FF0000"/>
                </a:solidFill>
              </a:rPr>
              <a:t>3.9 mg/dl</a:t>
            </a:r>
          </a:p>
        </p:txBody>
      </p:sp>
      <p:sp>
        <p:nvSpPr>
          <p:cNvPr id="18" name="TextBox 17">
            <a:extLst>
              <a:ext uri="{FF2B5EF4-FFF2-40B4-BE49-F238E27FC236}">
                <a16:creationId xmlns:a16="http://schemas.microsoft.com/office/drawing/2014/main" id="{7EE88C2D-1A03-D582-094D-89ED19268520}"/>
              </a:ext>
            </a:extLst>
          </p:cNvPr>
          <p:cNvSpPr txBox="1"/>
          <p:nvPr/>
        </p:nvSpPr>
        <p:spPr>
          <a:xfrm>
            <a:off x="2695162" y="4033341"/>
            <a:ext cx="885536" cy="253916"/>
          </a:xfrm>
          <a:prstGeom prst="rect">
            <a:avLst/>
          </a:prstGeom>
          <a:noFill/>
          <a:ln>
            <a:noFill/>
          </a:ln>
        </p:spPr>
        <p:txBody>
          <a:bodyPr wrap="square" rtlCol="0">
            <a:spAutoFit/>
          </a:bodyPr>
          <a:lstStyle/>
          <a:p>
            <a:r>
              <a:rPr lang="en-US" sz="1050" b="1" dirty="0">
                <a:solidFill>
                  <a:srgbClr val="FF0000"/>
                </a:solidFill>
              </a:rPr>
              <a:t>139 mg/dl</a:t>
            </a:r>
          </a:p>
        </p:txBody>
      </p:sp>
      <p:sp>
        <p:nvSpPr>
          <p:cNvPr id="19" name="TextBox 18">
            <a:extLst>
              <a:ext uri="{FF2B5EF4-FFF2-40B4-BE49-F238E27FC236}">
                <a16:creationId xmlns:a16="http://schemas.microsoft.com/office/drawing/2014/main" id="{475EB3F8-E3D2-9708-09A1-AF599AA8A493}"/>
              </a:ext>
            </a:extLst>
          </p:cNvPr>
          <p:cNvSpPr txBox="1"/>
          <p:nvPr/>
        </p:nvSpPr>
        <p:spPr>
          <a:xfrm>
            <a:off x="4072356" y="4034739"/>
            <a:ext cx="885536" cy="253916"/>
          </a:xfrm>
          <a:prstGeom prst="rect">
            <a:avLst/>
          </a:prstGeom>
          <a:noFill/>
          <a:ln>
            <a:noFill/>
          </a:ln>
        </p:spPr>
        <p:txBody>
          <a:bodyPr wrap="square" rtlCol="0">
            <a:spAutoFit/>
          </a:bodyPr>
          <a:lstStyle/>
          <a:p>
            <a:r>
              <a:rPr lang="en-US" sz="1050" b="1" dirty="0">
                <a:solidFill>
                  <a:srgbClr val="FF0000"/>
                </a:solidFill>
              </a:rPr>
              <a:t>120 mg/dl</a:t>
            </a:r>
          </a:p>
        </p:txBody>
      </p:sp>
      <p:sp>
        <p:nvSpPr>
          <p:cNvPr id="20" name="TextBox 19">
            <a:extLst>
              <a:ext uri="{FF2B5EF4-FFF2-40B4-BE49-F238E27FC236}">
                <a16:creationId xmlns:a16="http://schemas.microsoft.com/office/drawing/2014/main" id="{377B4B78-4318-87B6-E63B-67F3F0AA32DF}"/>
              </a:ext>
            </a:extLst>
          </p:cNvPr>
          <p:cNvSpPr txBox="1"/>
          <p:nvPr/>
        </p:nvSpPr>
        <p:spPr>
          <a:xfrm>
            <a:off x="5504276" y="4034739"/>
            <a:ext cx="885536" cy="253916"/>
          </a:xfrm>
          <a:prstGeom prst="rect">
            <a:avLst/>
          </a:prstGeom>
          <a:noFill/>
          <a:ln>
            <a:noFill/>
          </a:ln>
        </p:spPr>
        <p:txBody>
          <a:bodyPr wrap="square" rtlCol="0">
            <a:spAutoFit/>
          </a:bodyPr>
          <a:lstStyle/>
          <a:p>
            <a:r>
              <a:rPr lang="en-US" sz="1050" b="1" dirty="0">
                <a:solidFill>
                  <a:srgbClr val="FF0000"/>
                </a:solidFill>
              </a:rPr>
              <a:t>-19 mg/dl</a:t>
            </a:r>
          </a:p>
        </p:txBody>
      </p:sp>
      <p:sp>
        <p:nvSpPr>
          <p:cNvPr id="21" name="TextBox 20">
            <a:extLst>
              <a:ext uri="{FF2B5EF4-FFF2-40B4-BE49-F238E27FC236}">
                <a16:creationId xmlns:a16="http://schemas.microsoft.com/office/drawing/2014/main" id="{9ECB1546-F7C5-E761-9C87-C340F7F8203D}"/>
              </a:ext>
            </a:extLst>
          </p:cNvPr>
          <p:cNvSpPr txBox="1"/>
          <p:nvPr/>
        </p:nvSpPr>
        <p:spPr>
          <a:xfrm>
            <a:off x="2679782" y="4261242"/>
            <a:ext cx="885536" cy="253916"/>
          </a:xfrm>
          <a:prstGeom prst="rect">
            <a:avLst/>
          </a:prstGeom>
          <a:noFill/>
          <a:ln>
            <a:noFill/>
          </a:ln>
        </p:spPr>
        <p:txBody>
          <a:bodyPr wrap="square" rtlCol="0">
            <a:spAutoFit/>
          </a:bodyPr>
          <a:lstStyle/>
          <a:p>
            <a:r>
              <a:rPr lang="en-US" sz="1050" b="1" dirty="0">
                <a:solidFill>
                  <a:srgbClr val="FF0000"/>
                </a:solidFill>
              </a:rPr>
              <a:t>186 mg/dl</a:t>
            </a:r>
          </a:p>
        </p:txBody>
      </p:sp>
      <p:sp>
        <p:nvSpPr>
          <p:cNvPr id="22" name="TextBox 21">
            <a:extLst>
              <a:ext uri="{FF2B5EF4-FFF2-40B4-BE49-F238E27FC236}">
                <a16:creationId xmlns:a16="http://schemas.microsoft.com/office/drawing/2014/main" id="{CD79C6D2-9EB7-89B0-DDBD-052714D6D842}"/>
              </a:ext>
            </a:extLst>
          </p:cNvPr>
          <p:cNvSpPr txBox="1"/>
          <p:nvPr/>
        </p:nvSpPr>
        <p:spPr>
          <a:xfrm>
            <a:off x="4056976" y="4262640"/>
            <a:ext cx="885536" cy="253916"/>
          </a:xfrm>
          <a:prstGeom prst="rect">
            <a:avLst/>
          </a:prstGeom>
          <a:noFill/>
          <a:ln>
            <a:noFill/>
          </a:ln>
        </p:spPr>
        <p:txBody>
          <a:bodyPr wrap="square" rtlCol="0">
            <a:spAutoFit/>
          </a:bodyPr>
          <a:lstStyle/>
          <a:p>
            <a:r>
              <a:rPr lang="en-US" sz="1050" b="1" dirty="0">
                <a:solidFill>
                  <a:srgbClr val="FF0000"/>
                </a:solidFill>
              </a:rPr>
              <a:t>124 mg/dl</a:t>
            </a:r>
          </a:p>
        </p:txBody>
      </p:sp>
      <p:sp>
        <p:nvSpPr>
          <p:cNvPr id="23" name="TextBox 22">
            <a:extLst>
              <a:ext uri="{FF2B5EF4-FFF2-40B4-BE49-F238E27FC236}">
                <a16:creationId xmlns:a16="http://schemas.microsoft.com/office/drawing/2014/main" id="{CB639F2B-BFE3-5130-093B-38419CE8D17E}"/>
              </a:ext>
            </a:extLst>
          </p:cNvPr>
          <p:cNvSpPr txBox="1"/>
          <p:nvPr/>
        </p:nvSpPr>
        <p:spPr>
          <a:xfrm>
            <a:off x="5488699" y="4258680"/>
            <a:ext cx="885536" cy="253916"/>
          </a:xfrm>
          <a:prstGeom prst="rect">
            <a:avLst/>
          </a:prstGeom>
          <a:noFill/>
          <a:ln>
            <a:noFill/>
          </a:ln>
        </p:spPr>
        <p:txBody>
          <a:bodyPr wrap="square" rtlCol="0">
            <a:spAutoFit/>
          </a:bodyPr>
          <a:lstStyle/>
          <a:p>
            <a:r>
              <a:rPr lang="en-US" sz="1050" b="1" dirty="0">
                <a:solidFill>
                  <a:srgbClr val="FF0000"/>
                </a:solidFill>
              </a:rPr>
              <a:t>-80 mg/dl</a:t>
            </a:r>
          </a:p>
        </p:txBody>
      </p:sp>
    </p:spTree>
    <p:extLst>
      <p:ext uri="{BB962C8B-B14F-4D97-AF65-F5344CB8AC3E}">
        <p14:creationId xmlns:p14="http://schemas.microsoft.com/office/powerpoint/2010/main" val="1458742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ACCF-A756-5249-21F8-8AA1333DFF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F82D11-8638-EA9E-E2C4-AAA98266A744}"/>
              </a:ext>
            </a:extLst>
          </p:cNvPr>
          <p:cNvSpPr>
            <a:spLocks noGrp="1"/>
          </p:cNvSpPr>
          <p:nvPr>
            <p:ph idx="1"/>
          </p:nvPr>
        </p:nvSpPr>
        <p:spPr/>
        <p:txBody>
          <a:bodyPr/>
          <a:lstStyle/>
          <a:p>
            <a:endParaRPr lang="en-US"/>
          </a:p>
        </p:txBody>
      </p:sp>
      <p:sp>
        <p:nvSpPr>
          <p:cNvPr id="4" name="Content Placeholder 2">
            <a:extLst>
              <a:ext uri="{FF2B5EF4-FFF2-40B4-BE49-F238E27FC236}">
                <a16:creationId xmlns:a16="http://schemas.microsoft.com/office/drawing/2014/main" id="{786ADC87-3070-F3DB-4443-0D5609163862}"/>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pic>
        <p:nvPicPr>
          <p:cNvPr id="5" name="Picture 4">
            <a:extLst>
              <a:ext uri="{FF2B5EF4-FFF2-40B4-BE49-F238E27FC236}">
                <a16:creationId xmlns:a16="http://schemas.microsoft.com/office/drawing/2014/main" id="{2CD04AA9-C8CD-70F6-1F36-A450AD5C1C6F}"/>
              </a:ext>
            </a:extLst>
          </p:cNvPr>
          <p:cNvPicPr>
            <a:picLocks noChangeAspect="1"/>
          </p:cNvPicPr>
          <p:nvPr/>
        </p:nvPicPr>
        <p:blipFill>
          <a:blip r:embed="rId2"/>
          <a:stretch>
            <a:fillRect/>
          </a:stretch>
        </p:blipFill>
        <p:spPr>
          <a:xfrm>
            <a:off x="880844" y="1376279"/>
            <a:ext cx="7382312" cy="4105442"/>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CE62779-99F8-7548-0B77-310533292A3C}"/>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All 186 Subjects with T2D on LCD</a:t>
            </a:r>
          </a:p>
        </p:txBody>
      </p:sp>
    </p:spTree>
    <p:extLst>
      <p:ext uri="{BB962C8B-B14F-4D97-AF65-F5344CB8AC3E}">
        <p14:creationId xmlns:p14="http://schemas.microsoft.com/office/powerpoint/2010/main" val="7959498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26063-0E54-3BB5-E990-99E81BB7F2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B50387-3446-3B38-2D17-095BD6E1E1A1}"/>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499DBBE8-6C4D-3301-7017-40A4F4C03A02}"/>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Comparing Remission vs Non-remission</a:t>
            </a:r>
          </a:p>
        </p:txBody>
      </p:sp>
      <p:sp>
        <p:nvSpPr>
          <p:cNvPr id="5" name="Content Placeholder 2">
            <a:extLst>
              <a:ext uri="{FF2B5EF4-FFF2-40B4-BE49-F238E27FC236}">
                <a16:creationId xmlns:a16="http://schemas.microsoft.com/office/drawing/2014/main" id="{89B72194-8663-9835-1A67-A8D1853DEF0D}"/>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pic>
        <p:nvPicPr>
          <p:cNvPr id="6" name="Picture 5">
            <a:extLst>
              <a:ext uri="{FF2B5EF4-FFF2-40B4-BE49-F238E27FC236}">
                <a16:creationId xmlns:a16="http://schemas.microsoft.com/office/drawing/2014/main" id="{6903E99F-6995-6CFB-CFD4-FA2E0E56F194}"/>
              </a:ext>
            </a:extLst>
          </p:cNvPr>
          <p:cNvPicPr>
            <a:picLocks noChangeAspect="1"/>
          </p:cNvPicPr>
          <p:nvPr/>
        </p:nvPicPr>
        <p:blipFill>
          <a:blip r:embed="rId2"/>
          <a:stretch>
            <a:fillRect/>
          </a:stretch>
        </p:blipFill>
        <p:spPr>
          <a:xfrm>
            <a:off x="482367" y="1603186"/>
            <a:ext cx="8179266" cy="4006775"/>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E5C9EC4-EDC4-7760-DE0A-963AB40386D9}"/>
              </a:ext>
            </a:extLst>
          </p:cNvPr>
          <p:cNvSpPr txBox="1"/>
          <p:nvPr/>
        </p:nvSpPr>
        <p:spPr>
          <a:xfrm>
            <a:off x="3526169" y="3039245"/>
            <a:ext cx="629175" cy="253916"/>
          </a:xfrm>
          <a:prstGeom prst="rect">
            <a:avLst/>
          </a:prstGeom>
          <a:noFill/>
          <a:ln>
            <a:noFill/>
          </a:ln>
        </p:spPr>
        <p:txBody>
          <a:bodyPr wrap="square" rtlCol="0">
            <a:spAutoFit/>
          </a:bodyPr>
          <a:lstStyle/>
          <a:p>
            <a:r>
              <a:rPr lang="en-US" sz="1050" b="1" dirty="0">
                <a:solidFill>
                  <a:srgbClr val="FF0000"/>
                </a:solidFill>
              </a:rPr>
              <a:t>7.1%</a:t>
            </a:r>
          </a:p>
        </p:txBody>
      </p:sp>
      <p:sp>
        <p:nvSpPr>
          <p:cNvPr id="8" name="TextBox 7">
            <a:extLst>
              <a:ext uri="{FF2B5EF4-FFF2-40B4-BE49-F238E27FC236}">
                <a16:creationId xmlns:a16="http://schemas.microsoft.com/office/drawing/2014/main" id="{A9F4DCD2-71AB-9870-0E55-E19DF2ADC904}"/>
              </a:ext>
            </a:extLst>
          </p:cNvPr>
          <p:cNvSpPr txBox="1"/>
          <p:nvPr/>
        </p:nvSpPr>
        <p:spPr>
          <a:xfrm>
            <a:off x="6061043" y="3039245"/>
            <a:ext cx="629175" cy="253916"/>
          </a:xfrm>
          <a:prstGeom prst="rect">
            <a:avLst/>
          </a:prstGeom>
          <a:noFill/>
          <a:ln>
            <a:noFill/>
          </a:ln>
        </p:spPr>
        <p:txBody>
          <a:bodyPr wrap="square" rtlCol="0">
            <a:spAutoFit/>
          </a:bodyPr>
          <a:lstStyle/>
          <a:p>
            <a:r>
              <a:rPr lang="en-US" sz="1050" b="1" dirty="0">
                <a:solidFill>
                  <a:srgbClr val="FF0000"/>
                </a:solidFill>
              </a:rPr>
              <a:t>9.0%</a:t>
            </a:r>
          </a:p>
        </p:txBody>
      </p:sp>
      <p:sp>
        <p:nvSpPr>
          <p:cNvPr id="9" name="Rectangle 8">
            <a:extLst>
              <a:ext uri="{FF2B5EF4-FFF2-40B4-BE49-F238E27FC236}">
                <a16:creationId xmlns:a16="http://schemas.microsoft.com/office/drawing/2014/main" id="{F2216EF1-B8F9-04DB-5DE8-049B27F0161C}"/>
              </a:ext>
            </a:extLst>
          </p:cNvPr>
          <p:cNvSpPr/>
          <p:nvPr/>
        </p:nvSpPr>
        <p:spPr>
          <a:xfrm>
            <a:off x="482367" y="2768367"/>
            <a:ext cx="8179266" cy="5247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3A5895-AF1A-5F7F-70BA-3F197267B9E4}"/>
              </a:ext>
            </a:extLst>
          </p:cNvPr>
          <p:cNvSpPr txBox="1"/>
          <p:nvPr/>
        </p:nvSpPr>
        <p:spPr>
          <a:xfrm>
            <a:off x="6062441" y="2797362"/>
            <a:ext cx="1495336" cy="253916"/>
          </a:xfrm>
          <a:prstGeom prst="rect">
            <a:avLst/>
          </a:prstGeom>
          <a:noFill/>
          <a:ln>
            <a:noFill/>
          </a:ln>
        </p:spPr>
        <p:txBody>
          <a:bodyPr wrap="square" rtlCol="0">
            <a:spAutoFit/>
          </a:bodyPr>
          <a:lstStyle/>
          <a:p>
            <a:r>
              <a:rPr lang="en-US" sz="1050" b="1" dirty="0">
                <a:solidFill>
                  <a:srgbClr val="FF0000"/>
                </a:solidFill>
              </a:rPr>
              <a:t>6 years (2.3-10.5 years) </a:t>
            </a:r>
          </a:p>
        </p:txBody>
      </p:sp>
    </p:spTree>
    <p:extLst>
      <p:ext uri="{BB962C8B-B14F-4D97-AF65-F5344CB8AC3E}">
        <p14:creationId xmlns:p14="http://schemas.microsoft.com/office/powerpoint/2010/main" val="4218463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20FB-C749-EB65-66EE-AD07D2EC6D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76D71B-FEC1-F7EC-934A-C146E9382A0D}"/>
              </a:ext>
            </a:extLst>
          </p:cNvPr>
          <p:cNvSpPr>
            <a:spLocks noGrp="1"/>
          </p:cNvSpPr>
          <p:nvPr>
            <p:ph idx="1"/>
          </p:nvPr>
        </p:nvSpPr>
        <p:spPr/>
        <p:txBody>
          <a:bodyPr/>
          <a:lstStyle/>
          <a:p>
            <a:endParaRPr lang="en-US"/>
          </a:p>
        </p:txBody>
      </p:sp>
      <p:sp>
        <p:nvSpPr>
          <p:cNvPr id="4" name="Content Placeholder 2">
            <a:extLst>
              <a:ext uri="{FF2B5EF4-FFF2-40B4-BE49-F238E27FC236}">
                <a16:creationId xmlns:a16="http://schemas.microsoft.com/office/drawing/2014/main" id="{B716E579-E979-9AAA-CB02-19070245FCCB}"/>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pic>
        <p:nvPicPr>
          <p:cNvPr id="5" name="Picture 4">
            <a:extLst>
              <a:ext uri="{FF2B5EF4-FFF2-40B4-BE49-F238E27FC236}">
                <a16:creationId xmlns:a16="http://schemas.microsoft.com/office/drawing/2014/main" id="{D903021B-9EC9-FBD4-847F-E45F64A64888}"/>
              </a:ext>
            </a:extLst>
          </p:cNvPr>
          <p:cNvPicPr>
            <a:picLocks noChangeAspect="1"/>
          </p:cNvPicPr>
          <p:nvPr/>
        </p:nvPicPr>
        <p:blipFill>
          <a:blip r:embed="rId2"/>
          <a:stretch>
            <a:fillRect/>
          </a:stretch>
        </p:blipFill>
        <p:spPr>
          <a:xfrm>
            <a:off x="1667181" y="1682403"/>
            <a:ext cx="5809638" cy="3873092"/>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F04876D4-8027-9335-EB9B-0D1AC0A96C23}"/>
              </a:ext>
            </a:extLst>
          </p:cNvPr>
          <p:cNvSpPr/>
          <p:nvPr/>
        </p:nvSpPr>
        <p:spPr>
          <a:xfrm>
            <a:off x="5075339" y="2894202"/>
            <a:ext cx="2374085" cy="1216404"/>
          </a:xfrm>
          <a:prstGeom prst="rect">
            <a:avLst/>
          </a:prstGeom>
          <a:noFill/>
          <a:ln w="381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09713391-5241-2F1B-C5A0-DA2306EE5998}"/>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Comparing Remission vs Non-remission</a:t>
            </a:r>
          </a:p>
        </p:txBody>
      </p:sp>
    </p:spTree>
    <p:extLst>
      <p:ext uri="{BB962C8B-B14F-4D97-AF65-F5344CB8AC3E}">
        <p14:creationId xmlns:p14="http://schemas.microsoft.com/office/powerpoint/2010/main" val="38865165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A88D-88C3-DA66-9417-7992C4147B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F05E16-1C72-38A7-7066-5FABFDB8C2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726883B-73CA-FD05-AAF3-BF4151BCC27E}"/>
              </a:ext>
            </a:extLst>
          </p:cNvPr>
          <p:cNvPicPr>
            <a:picLocks noChangeAspect="1"/>
          </p:cNvPicPr>
          <p:nvPr/>
        </p:nvPicPr>
        <p:blipFill>
          <a:blip r:embed="rId2"/>
          <a:stretch>
            <a:fillRect/>
          </a:stretch>
        </p:blipFill>
        <p:spPr>
          <a:xfrm>
            <a:off x="652132" y="1479263"/>
            <a:ext cx="7839736" cy="3899473"/>
          </a:xfrm>
          <a:prstGeom prst="rect">
            <a:avLst/>
          </a:prstGeom>
          <a:effectLst>
            <a:outerShdw blurRad="50800" dist="38100" dir="2700000" algn="tl" rotWithShape="0">
              <a:prstClr val="black">
                <a:alpha val="40000"/>
              </a:prstClr>
            </a:outerShdw>
          </a:effectLst>
        </p:spPr>
      </p:pic>
      <p:sp>
        <p:nvSpPr>
          <p:cNvPr id="5" name="Title 1">
            <a:extLst>
              <a:ext uri="{FF2B5EF4-FFF2-40B4-BE49-F238E27FC236}">
                <a16:creationId xmlns:a16="http://schemas.microsoft.com/office/drawing/2014/main" id="{878688E4-9CD4-2F20-EC05-8FD18CD89117}"/>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Deprescription</a:t>
            </a:r>
          </a:p>
        </p:txBody>
      </p:sp>
    </p:spTree>
    <p:extLst>
      <p:ext uri="{BB962C8B-B14F-4D97-AF65-F5344CB8AC3E}">
        <p14:creationId xmlns:p14="http://schemas.microsoft.com/office/powerpoint/2010/main" val="3142306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BD85-F712-F3C3-8FD3-DC02560ED7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D9BAD0-9556-1D0F-9D76-2B44E41913A2}"/>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0DE650D5-449A-DEE1-7D56-A29856003496}"/>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Major Points</a:t>
            </a:r>
          </a:p>
        </p:txBody>
      </p:sp>
      <p:sp>
        <p:nvSpPr>
          <p:cNvPr id="5" name="Content Placeholder 2">
            <a:extLst>
              <a:ext uri="{FF2B5EF4-FFF2-40B4-BE49-F238E27FC236}">
                <a16:creationId xmlns:a16="http://schemas.microsoft.com/office/drawing/2014/main" id="{2FF2991C-C783-4909-F3AC-3F4CE8E4C6DE}"/>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Remission was achieved in 51% of subjects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$82,693/year was saved from deprescription</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Median follow up 33 months, which is currently the longest LCKD study follow up </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All patients who achieved remission had weight loss (however 3 patients had &lt;1kg weight loss)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Only 5 out of 183 (3%) on low carb had worse A1c</a:t>
            </a:r>
          </a:p>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622652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5A32-AC15-5E9A-6612-6C480454D0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74286D-872E-33E8-2B0B-B4163BBDCBF5}"/>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F6A823A1-B8DF-46FE-AB00-5FB6C1533575}"/>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Discussion</a:t>
            </a:r>
          </a:p>
        </p:txBody>
      </p:sp>
      <p:sp>
        <p:nvSpPr>
          <p:cNvPr id="5" name="Content Placeholder 2">
            <a:extLst>
              <a:ext uri="{FF2B5EF4-FFF2-40B4-BE49-F238E27FC236}">
                <a16:creationId xmlns:a16="http://schemas.microsoft.com/office/drawing/2014/main" id="{AD1D5EBA-D453-088F-766D-6D02BA5554F1}"/>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Median age was 63. You are never too old to reverse T2D!</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New diagnosis of T2D should be treated as an outpatient emergency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No equivalent data for low fat diets</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A retrospective study of Mastering Diabetes published in 2019 by Sarver et al. relied on patient reported survey data and had a response rate of 10%</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Supports our data, Dr. Westman’s data, Dr. </a:t>
            </a:r>
            <a:r>
              <a:rPr lang="en-US" sz="1800" dirty="0" err="1">
                <a:latin typeface="Raleway Light" pitchFamily="2" charset="-128"/>
                <a:ea typeface="Raleway Light" pitchFamily="2" charset="-128"/>
              </a:rPr>
              <a:t>Cucuzella’s</a:t>
            </a:r>
            <a:r>
              <a:rPr lang="en-US" sz="1800" dirty="0">
                <a:latin typeface="Raleway Light" pitchFamily="2" charset="-128"/>
                <a:ea typeface="Raleway Light" pitchFamily="2" charset="-128"/>
              </a:rPr>
              <a:t> data, and </a:t>
            </a:r>
            <a:r>
              <a:rPr lang="en-US" sz="1800" dirty="0" err="1">
                <a:latin typeface="Raleway Light" pitchFamily="2" charset="-128"/>
                <a:ea typeface="Raleway Light" pitchFamily="2" charset="-128"/>
              </a:rPr>
              <a:t>Virta</a:t>
            </a:r>
            <a:r>
              <a:rPr lang="en-US" sz="1800" dirty="0">
                <a:latin typeface="Raleway Light" pitchFamily="2" charset="-128"/>
                <a:ea typeface="Raleway Light" pitchFamily="2" charset="-128"/>
              </a:rPr>
              <a:t> health data</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708227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87FE-F5CF-57D5-0878-FB5FEA185B7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AAF78C5-4B8C-3D6A-CCBF-092E6C23B667}"/>
              </a:ext>
            </a:extLst>
          </p:cNvPr>
          <p:cNvPicPr>
            <a:picLocks noGrp="1" noChangeAspect="1"/>
          </p:cNvPicPr>
          <p:nvPr>
            <p:ph idx="1"/>
          </p:nvPr>
        </p:nvPicPr>
        <p:blipFill>
          <a:blip r:embed="rId2"/>
          <a:stretch>
            <a:fillRect/>
          </a:stretch>
        </p:blipFill>
        <p:spPr>
          <a:xfrm>
            <a:off x="3463677" y="1825625"/>
            <a:ext cx="5264646" cy="43513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65588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8429A-6B92-A014-414E-513587AC0A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4F00B1-11F0-A985-E254-6C722D230116}"/>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2D109150-6B49-C9B3-D2A7-4B4BBDAEF7E9}"/>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ea typeface="Raleway Light" pitchFamily="2" charset="-128"/>
              </a:rPr>
              <a:t>Background and Objective</a:t>
            </a:r>
          </a:p>
        </p:txBody>
      </p:sp>
      <p:sp>
        <p:nvSpPr>
          <p:cNvPr id="5" name="Content Placeholder 2">
            <a:extLst>
              <a:ext uri="{FF2B5EF4-FFF2-40B4-BE49-F238E27FC236}">
                <a16:creationId xmlns:a16="http://schemas.microsoft.com/office/drawing/2014/main" id="{A89F7D0D-E358-5D5B-D67F-2B56FDF057E6}"/>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“The robust evidence base supporting the therapeutic benefit of ketogenic diets in epilepsy and other neurological conditions suggests this same metabolic approach may also benefit psychiatric conditions”</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pPr marL="571500" indent="-571500">
              <a:spcBef>
                <a:spcPts val="0"/>
              </a:spcBef>
              <a:spcAft>
                <a:spcPts val="2400"/>
              </a:spcAft>
              <a:buClr>
                <a:srgbClr val="ED1C24"/>
              </a:buClr>
              <a:buSzPct val="150000"/>
            </a:pPr>
            <a:r>
              <a:rPr lang="en-US" sz="1800" dirty="0">
                <a:latin typeface="Raleway Medium" pitchFamily="2" charset="77"/>
                <a:ea typeface="Raleway Light" pitchFamily="2" charset="-128"/>
              </a:rPr>
              <a:t>The objective of this paper is to provide a retrospective review of a ketogenic diet on patients with severe, persistent mental health illness</a:t>
            </a: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570457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3010-DEE3-A509-59FD-02E225029F00}"/>
              </a:ext>
            </a:extLst>
          </p:cNvPr>
          <p:cNvSpPr>
            <a:spLocks noGrp="1"/>
          </p:cNvSpPr>
          <p:nvPr>
            <p:ph type="title"/>
          </p:nvPr>
        </p:nvSpPr>
        <p:spPr/>
        <p:txBody>
          <a:bodyPr>
            <a:normAutofit/>
          </a:bodyPr>
          <a:lstStyle/>
          <a:p>
            <a:r>
              <a:rPr lang="en-US" sz="3600" dirty="0">
                <a:latin typeface="Arial Nova" panose="020B0504020202020204" pitchFamily="34" charset="0"/>
              </a:rPr>
              <a:t>21</a:t>
            </a:r>
            <a:r>
              <a:rPr lang="en-US" sz="3600" baseline="30000" dirty="0">
                <a:latin typeface="Arial Nova" panose="020B0504020202020204" pitchFamily="34" charset="0"/>
              </a:rPr>
              <a:t>st</a:t>
            </a:r>
            <a:r>
              <a:rPr lang="en-US" sz="3600" dirty="0">
                <a:latin typeface="Arial Nova" panose="020B0504020202020204" pitchFamily="34" charset="0"/>
              </a:rPr>
              <a:t> century lifestyle intervention</a:t>
            </a:r>
          </a:p>
        </p:txBody>
      </p:sp>
      <p:sp>
        <p:nvSpPr>
          <p:cNvPr id="4" name="TextBox 3">
            <a:extLst>
              <a:ext uri="{FF2B5EF4-FFF2-40B4-BE49-F238E27FC236}">
                <a16:creationId xmlns:a16="http://schemas.microsoft.com/office/drawing/2014/main" id="{D2F7283B-7B7F-1F43-16C3-84FD4E835970}"/>
              </a:ext>
            </a:extLst>
          </p:cNvPr>
          <p:cNvSpPr txBox="1"/>
          <p:nvPr/>
        </p:nvSpPr>
        <p:spPr>
          <a:xfrm>
            <a:off x="460568" y="2748347"/>
            <a:ext cx="3381283" cy="1200329"/>
          </a:xfrm>
          <a:prstGeom prst="rect">
            <a:avLst/>
          </a:prstGeom>
          <a:noFill/>
        </p:spPr>
        <p:txBody>
          <a:bodyPr wrap="square" rtlCol="0">
            <a:spAutoFit/>
          </a:bodyPr>
          <a:lstStyle/>
          <a:p>
            <a:pPr algn="ctr"/>
            <a:r>
              <a:rPr lang="en-US" sz="3600" dirty="0">
                <a:solidFill>
                  <a:srgbClr val="29AF8C"/>
                </a:solidFill>
                <a:latin typeface="Arial Nova" panose="020B0504020202020204" pitchFamily="34" charset="0"/>
              </a:rPr>
              <a:t>Well formulated</a:t>
            </a:r>
          </a:p>
          <a:p>
            <a:pPr algn="ctr"/>
            <a:r>
              <a:rPr lang="en-US" sz="3600" dirty="0">
                <a:solidFill>
                  <a:srgbClr val="29AF8C"/>
                </a:solidFill>
                <a:latin typeface="Arial Nova" panose="020B0504020202020204" pitchFamily="34" charset="0"/>
              </a:rPr>
              <a:t>ketogenic diet</a:t>
            </a:r>
            <a:endParaRPr lang="en-US" sz="1600" dirty="0">
              <a:latin typeface="Arial Nova" panose="020B0504020202020204" pitchFamily="34" charset="0"/>
            </a:endParaRPr>
          </a:p>
        </p:txBody>
      </p:sp>
      <p:sp>
        <p:nvSpPr>
          <p:cNvPr id="9" name="TextBox 8">
            <a:extLst>
              <a:ext uri="{FF2B5EF4-FFF2-40B4-BE49-F238E27FC236}">
                <a16:creationId xmlns:a16="http://schemas.microsoft.com/office/drawing/2014/main" id="{CAC96BDD-E236-6C2E-08B4-A0F3B757E0E3}"/>
              </a:ext>
            </a:extLst>
          </p:cNvPr>
          <p:cNvSpPr txBox="1"/>
          <p:nvPr/>
        </p:nvSpPr>
        <p:spPr>
          <a:xfrm>
            <a:off x="4156044" y="3075057"/>
            <a:ext cx="439544" cy="707886"/>
          </a:xfrm>
          <a:prstGeom prst="rect">
            <a:avLst/>
          </a:prstGeom>
          <a:noFill/>
        </p:spPr>
        <p:txBody>
          <a:bodyPr wrap="none" rtlCol="0">
            <a:spAutoFit/>
          </a:bodyPr>
          <a:lstStyle/>
          <a:p>
            <a:r>
              <a:rPr lang="en-US" sz="4000" dirty="0"/>
              <a:t>+</a:t>
            </a:r>
          </a:p>
        </p:txBody>
      </p:sp>
      <p:sp>
        <p:nvSpPr>
          <p:cNvPr id="10" name="TextBox 9">
            <a:extLst>
              <a:ext uri="{FF2B5EF4-FFF2-40B4-BE49-F238E27FC236}">
                <a16:creationId xmlns:a16="http://schemas.microsoft.com/office/drawing/2014/main" id="{880ADDBF-2378-447F-5EB2-F6C53076EB81}"/>
              </a:ext>
            </a:extLst>
          </p:cNvPr>
          <p:cNvSpPr txBox="1"/>
          <p:nvPr/>
        </p:nvSpPr>
        <p:spPr>
          <a:xfrm>
            <a:off x="4649332" y="2476062"/>
            <a:ext cx="2929529" cy="1754326"/>
          </a:xfrm>
          <a:prstGeom prst="rect">
            <a:avLst/>
          </a:prstGeom>
          <a:noFill/>
        </p:spPr>
        <p:txBody>
          <a:bodyPr wrap="square" rtlCol="0">
            <a:spAutoFit/>
          </a:bodyPr>
          <a:lstStyle/>
          <a:p>
            <a:pPr algn="ctr"/>
            <a:r>
              <a:rPr lang="en-US" sz="3600" dirty="0">
                <a:solidFill>
                  <a:srgbClr val="29AF8C"/>
                </a:solidFill>
                <a:latin typeface="Arial Nova" panose="020B0504020202020204" pitchFamily="34" charset="0"/>
              </a:rPr>
              <a:t>Immediate metabolic feedback</a:t>
            </a:r>
          </a:p>
        </p:txBody>
      </p:sp>
      <p:sp>
        <p:nvSpPr>
          <p:cNvPr id="11" name="TextBox 10">
            <a:extLst>
              <a:ext uri="{FF2B5EF4-FFF2-40B4-BE49-F238E27FC236}">
                <a16:creationId xmlns:a16="http://schemas.microsoft.com/office/drawing/2014/main" id="{8DCFC46F-F879-DFCC-D53F-0C98D4EB00D1}"/>
              </a:ext>
            </a:extLst>
          </p:cNvPr>
          <p:cNvSpPr txBox="1"/>
          <p:nvPr/>
        </p:nvSpPr>
        <p:spPr>
          <a:xfrm>
            <a:off x="8890370" y="2471349"/>
            <a:ext cx="2672234" cy="1754326"/>
          </a:xfrm>
          <a:prstGeom prst="rect">
            <a:avLst/>
          </a:prstGeom>
          <a:noFill/>
        </p:spPr>
        <p:txBody>
          <a:bodyPr wrap="square" rtlCol="0">
            <a:spAutoFit/>
          </a:bodyPr>
          <a:lstStyle/>
          <a:p>
            <a:pPr algn="ctr"/>
            <a:r>
              <a:rPr lang="en-US" sz="3600" dirty="0">
                <a:solidFill>
                  <a:srgbClr val="29AF8C"/>
                </a:solidFill>
                <a:latin typeface="Arial Nova" panose="020B0504020202020204" pitchFamily="34" charset="0"/>
              </a:rPr>
              <a:t>Insight into food addiction</a:t>
            </a:r>
          </a:p>
        </p:txBody>
      </p:sp>
      <p:sp>
        <p:nvSpPr>
          <p:cNvPr id="12" name="TextBox 11">
            <a:extLst>
              <a:ext uri="{FF2B5EF4-FFF2-40B4-BE49-F238E27FC236}">
                <a16:creationId xmlns:a16="http://schemas.microsoft.com/office/drawing/2014/main" id="{C67D208D-6E25-A113-0188-44E7AF218C76}"/>
              </a:ext>
            </a:extLst>
          </p:cNvPr>
          <p:cNvSpPr txBox="1"/>
          <p:nvPr/>
        </p:nvSpPr>
        <p:spPr>
          <a:xfrm>
            <a:off x="8125894" y="3042952"/>
            <a:ext cx="439544" cy="707886"/>
          </a:xfrm>
          <a:prstGeom prst="rect">
            <a:avLst/>
          </a:prstGeom>
          <a:noFill/>
        </p:spPr>
        <p:txBody>
          <a:bodyPr wrap="none" rtlCol="0">
            <a:spAutoFit/>
          </a:bodyPr>
          <a:lstStyle/>
          <a:p>
            <a:r>
              <a:rPr lang="en-US" sz="4000" dirty="0"/>
              <a:t>+</a:t>
            </a:r>
          </a:p>
        </p:txBody>
      </p:sp>
      <p:pic>
        <p:nvPicPr>
          <p:cNvPr id="3" name="Picture 14" descr="FreeStyle Libre 2">
            <a:extLst>
              <a:ext uri="{FF2B5EF4-FFF2-40B4-BE49-F238E27FC236}">
                <a16:creationId xmlns:a16="http://schemas.microsoft.com/office/drawing/2014/main" id="{AF750546-C670-0EEC-9B29-3F34EC2D1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597" y="4553145"/>
            <a:ext cx="1490806" cy="138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7533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319A-78FF-DF70-023E-C8A7A2E8BD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EE0307-DC58-B6E6-57D0-D9E31A21E77A}"/>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49C2DBFB-1796-D778-0ED5-45432D759B8B}"/>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Methods</a:t>
            </a:r>
          </a:p>
        </p:txBody>
      </p:sp>
      <p:sp>
        <p:nvSpPr>
          <p:cNvPr id="5" name="Content Placeholder 2">
            <a:extLst>
              <a:ext uri="{FF2B5EF4-FFF2-40B4-BE49-F238E27FC236}">
                <a16:creationId xmlns:a16="http://schemas.microsoft.com/office/drawing/2014/main" id="{F60CF127-303D-6E84-6F94-2F945C356181}"/>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Retrospective analysis</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Single center inpatient psychiatric hospital in France</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31 adults with severe, persistent mental illness</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Depression (n=7), bipolar (n=13), schizoaffective (n=12)</a:t>
            </a: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3429183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4169-1B60-8557-C5AD-A93E935C75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B4A1C5-E664-A365-F4B9-1EA429DC7D6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B2245505-4A51-D717-17ED-77EEDC71BA6E}"/>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Intervention</a:t>
            </a:r>
          </a:p>
        </p:txBody>
      </p:sp>
      <p:sp>
        <p:nvSpPr>
          <p:cNvPr id="5" name="Content Placeholder 2">
            <a:extLst>
              <a:ext uri="{FF2B5EF4-FFF2-40B4-BE49-F238E27FC236}">
                <a16:creationId xmlns:a16="http://schemas.microsoft.com/office/drawing/2014/main" id="{D04B15E0-7D67-B5F1-1B05-73BC6085D142}"/>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Informed consent was obtained</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Participants resided on the unit for 6 days/week and were free to leave for 36 consecutive hours per week</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Conventional inpatient psychiatric care plus ketogenic diet (&lt;20g carbohydrate/ day)</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3 meals prepared by hospital staff, 1 snack, and list of approved foods.</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Vitamins and mineral supplement was given</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5062482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A65A-7D58-18D2-E2A2-8A60AF7074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E8C599-6466-19D8-FCB6-0C9301869A8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C935035-A497-28B9-5B92-0580CD4D2316}"/>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Outcomes</a:t>
            </a:r>
          </a:p>
        </p:txBody>
      </p:sp>
      <p:sp>
        <p:nvSpPr>
          <p:cNvPr id="5" name="Content Placeholder 2">
            <a:extLst>
              <a:ext uri="{FF2B5EF4-FFF2-40B4-BE49-F238E27FC236}">
                <a16:creationId xmlns:a16="http://schemas.microsoft.com/office/drawing/2014/main" id="{5E675B90-11A3-8833-4D13-4C5DCA8A0D6D}"/>
              </a:ext>
            </a:extLst>
          </p:cNvPr>
          <p:cNvSpPr txBox="1">
            <a:spLocks/>
          </p:cNvSpPr>
          <p:nvPr/>
        </p:nvSpPr>
        <p:spPr>
          <a:xfrm>
            <a:off x="721247" y="1690689"/>
            <a:ext cx="6597650"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Primary Outcomes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Change in depression symptoms as measured by</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Hamilton Depression Rating Scale (HAM-D)</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Montgomery-</a:t>
            </a:r>
            <a:r>
              <a:rPr lang="en-US" sz="1400" dirty="0" err="1">
                <a:latin typeface="Raleway Light" pitchFamily="2" charset="-128"/>
                <a:ea typeface="Raleway Light" pitchFamily="2" charset="-128"/>
              </a:rPr>
              <a:t>Asberg</a:t>
            </a:r>
            <a:r>
              <a:rPr lang="en-US" sz="1400" dirty="0">
                <a:latin typeface="Raleway Light" pitchFamily="2" charset="-128"/>
                <a:ea typeface="Raleway Light" pitchFamily="2" charset="-128"/>
              </a:rPr>
              <a:t> Depression Rating Scale (MADRS)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Change in psychosis symptoms </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Positive and Negative Syndrome Scale (PANSS)</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Secondary Outcome</a:t>
            </a:r>
          </a:p>
          <a:p>
            <a:pPr>
              <a:spcBef>
                <a:spcPts val="0"/>
              </a:spcBef>
              <a:spcAft>
                <a:spcPts val="2400"/>
              </a:spcAft>
              <a:buClr>
                <a:srgbClr val="ED1C24"/>
              </a:buClr>
              <a:buSzPct val="150000"/>
            </a:pPr>
            <a:r>
              <a:rPr lang="en-US" sz="1800" dirty="0">
                <a:latin typeface="Raleway Light" pitchFamily="2" charset="-128"/>
                <a:ea typeface="Raleway Light" pitchFamily="2" charset="-128"/>
              </a:rPr>
              <a:t>Change in illness severity</a:t>
            </a:r>
          </a:p>
          <a:p>
            <a:pPr lvl="1">
              <a:spcBef>
                <a:spcPts val="0"/>
              </a:spcBef>
              <a:spcAft>
                <a:spcPts val="2400"/>
              </a:spcAft>
              <a:buClr>
                <a:srgbClr val="ED1C24"/>
              </a:buClr>
              <a:buSzPct val="150000"/>
            </a:pPr>
            <a:r>
              <a:rPr lang="en-US" sz="1400" dirty="0">
                <a:latin typeface="Raleway Light" pitchFamily="2" charset="-128"/>
                <a:ea typeface="Raleway Light" pitchFamily="2" charset="-128"/>
              </a:rPr>
              <a:t>Clinical Global Impressions Scale (CGI-s)</a:t>
            </a: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3536347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6B193-5C70-0837-EA5D-949B0490B9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DD7172-E9A6-C4D3-57FC-6D16EEBC91C1}"/>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BD50552C-2258-F274-66C2-74D5BEC0A5FE}"/>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Outcomes</a:t>
            </a:r>
          </a:p>
        </p:txBody>
      </p:sp>
      <p:graphicFrame>
        <p:nvGraphicFramePr>
          <p:cNvPr id="5" name="Table 4">
            <a:extLst>
              <a:ext uri="{FF2B5EF4-FFF2-40B4-BE49-F238E27FC236}">
                <a16:creationId xmlns:a16="http://schemas.microsoft.com/office/drawing/2014/main" id="{F454A618-A06A-77D2-3015-D7507265FC38}"/>
              </a:ext>
            </a:extLst>
          </p:cNvPr>
          <p:cNvGraphicFramePr>
            <a:graphicFrameLocks noGrp="1"/>
          </p:cNvGraphicFramePr>
          <p:nvPr>
            <p:extLst>
              <p:ext uri="{D42A27DB-BD31-4B8C-83A1-F6EECF244321}">
                <p14:modId xmlns:p14="http://schemas.microsoft.com/office/powerpoint/2010/main" val="2209784959"/>
              </p:ext>
            </p:extLst>
          </p:nvPr>
        </p:nvGraphicFramePr>
        <p:xfrm>
          <a:off x="161925" y="1397000"/>
          <a:ext cx="8842595" cy="435825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24915">
                  <a:extLst>
                    <a:ext uri="{9D8B030D-6E8A-4147-A177-3AD203B41FA5}">
                      <a16:colId xmlns:a16="http://schemas.microsoft.com/office/drawing/2014/main" val="3023329919"/>
                    </a:ext>
                  </a:extLst>
                </a:gridCol>
                <a:gridCol w="1097280">
                  <a:extLst>
                    <a:ext uri="{9D8B030D-6E8A-4147-A177-3AD203B41FA5}">
                      <a16:colId xmlns:a16="http://schemas.microsoft.com/office/drawing/2014/main" val="3893160944"/>
                    </a:ext>
                  </a:extLst>
                </a:gridCol>
                <a:gridCol w="1463040">
                  <a:extLst>
                    <a:ext uri="{9D8B030D-6E8A-4147-A177-3AD203B41FA5}">
                      <a16:colId xmlns:a16="http://schemas.microsoft.com/office/drawing/2014/main" val="788924940"/>
                    </a:ext>
                  </a:extLst>
                </a:gridCol>
                <a:gridCol w="1514760">
                  <a:extLst>
                    <a:ext uri="{9D8B030D-6E8A-4147-A177-3AD203B41FA5}">
                      <a16:colId xmlns:a16="http://schemas.microsoft.com/office/drawing/2014/main" val="1959034441"/>
                    </a:ext>
                  </a:extLst>
                </a:gridCol>
                <a:gridCol w="1771300">
                  <a:extLst>
                    <a:ext uri="{9D8B030D-6E8A-4147-A177-3AD203B41FA5}">
                      <a16:colId xmlns:a16="http://schemas.microsoft.com/office/drawing/2014/main" val="783450530"/>
                    </a:ext>
                  </a:extLst>
                </a:gridCol>
                <a:gridCol w="1771300">
                  <a:extLst>
                    <a:ext uri="{9D8B030D-6E8A-4147-A177-3AD203B41FA5}">
                      <a16:colId xmlns:a16="http://schemas.microsoft.com/office/drawing/2014/main" val="4015481457"/>
                    </a:ext>
                  </a:extLst>
                </a:gridCol>
              </a:tblGrid>
              <a:tr h="726632">
                <a:tc>
                  <a:txBody>
                    <a:bodyPr/>
                    <a:lstStyle/>
                    <a:p>
                      <a:r>
                        <a:rPr lang="en-US" dirty="0"/>
                        <a:t>Outcome</a:t>
                      </a:r>
                    </a:p>
                  </a:txBody>
                  <a:tcPr>
                    <a:solidFill>
                      <a:srgbClr val="ED1C24"/>
                    </a:solidFill>
                  </a:tcPr>
                </a:tc>
                <a:tc>
                  <a:txBody>
                    <a:bodyPr/>
                    <a:lstStyle/>
                    <a:p>
                      <a:r>
                        <a:rPr lang="en-US" dirty="0"/>
                        <a:t>Number improved</a:t>
                      </a:r>
                    </a:p>
                  </a:txBody>
                  <a:tcPr>
                    <a:solidFill>
                      <a:srgbClr val="ED1C24"/>
                    </a:solidFill>
                  </a:tcPr>
                </a:tc>
                <a:tc>
                  <a:txBody>
                    <a:bodyPr/>
                    <a:lstStyle/>
                    <a:p>
                      <a:r>
                        <a:rPr lang="en-US" dirty="0"/>
                        <a:t>Baseline</a:t>
                      </a:r>
                    </a:p>
                  </a:txBody>
                  <a:tcPr>
                    <a:solidFill>
                      <a:srgbClr val="ED1C24"/>
                    </a:solidFill>
                  </a:tcPr>
                </a:tc>
                <a:tc>
                  <a:txBody>
                    <a:bodyPr/>
                    <a:lstStyle/>
                    <a:p>
                      <a:r>
                        <a:rPr lang="en-US" dirty="0"/>
                        <a:t>Post-KD</a:t>
                      </a:r>
                    </a:p>
                  </a:txBody>
                  <a:tcPr>
                    <a:solidFill>
                      <a:srgbClr val="ED1C24"/>
                    </a:solidFill>
                  </a:tcPr>
                </a:tc>
                <a:tc>
                  <a:txBody>
                    <a:bodyPr/>
                    <a:lstStyle/>
                    <a:p>
                      <a:r>
                        <a:rPr lang="en-US" dirty="0"/>
                        <a:t>Change</a:t>
                      </a:r>
                    </a:p>
                  </a:txBody>
                  <a:tcPr>
                    <a:solidFill>
                      <a:srgbClr val="ED1C24"/>
                    </a:solidFill>
                  </a:tcPr>
                </a:tc>
                <a:tc>
                  <a:txBody>
                    <a:bodyPr/>
                    <a:lstStyle/>
                    <a:p>
                      <a:r>
                        <a:rPr lang="en-US" dirty="0"/>
                        <a:t>Comment</a:t>
                      </a:r>
                    </a:p>
                  </a:txBody>
                  <a:tcPr>
                    <a:solidFill>
                      <a:srgbClr val="ED1C24"/>
                    </a:solidFill>
                  </a:tcPr>
                </a:tc>
                <a:extLst>
                  <a:ext uri="{0D108BD9-81ED-4DB2-BD59-A6C34878D82A}">
                    <a16:rowId xmlns:a16="http://schemas.microsoft.com/office/drawing/2014/main" val="299615176"/>
                  </a:ext>
                </a:extLst>
              </a:tr>
              <a:tr h="1254185">
                <a:tc>
                  <a:txBody>
                    <a:bodyPr/>
                    <a:lstStyle/>
                    <a:p>
                      <a:r>
                        <a:rPr lang="en-US" dirty="0"/>
                        <a:t>Psychosis</a:t>
                      </a:r>
                    </a:p>
                  </a:txBody>
                  <a:tcPr/>
                </a:tc>
                <a:tc>
                  <a:txBody>
                    <a:bodyPr/>
                    <a:lstStyle/>
                    <a:p>
                      <a:r>
                        <a:rPr lang="en-US" dirty="0"/>
                        <a:t>10/10 (100%)</a:t>
                      </a:r>
                    </a:p>
                  </a:txBody>
                  <a:tcPr/>
                </a:tc>
                <a:tc>
                  <a:txBody>
                    <a:bodyPr/>
                    <a:lstStyle/>
                    <a:p>
                      <a:r>
                        <a:rPr lang="en-US" b="1" dirty="0">
                          <a:sym typeface="Wingdings" panose="05000000000000000000" pitchFamily="2" charset="2"/>
                        </a:rPr>
                        <a:t>PANSS</a:t>
                      </a:r>
                      <a:br>
                        <a:rPr lang="en-US" b="1" dirty="0">
                          <a:sym typeface="Wingdings" panose="05000000000000000000" pitchFamily="2" charset="2"/>
                        </a:rPr>
                      </a:br>
                      <a:r>
                        <a:rPr lang="en-US" dirty="0">
                          <a:sym typeface="Wingdings" panose="05000000000000000000" pitchFamily="2" charset="2"/>
                        </a:rPr>
                        <a:t>91.4 (15.3)</a:t>
                      </a:r>
                    </a:p>
                  </a:txBody>
                  <a:tcPr/>
                </a:tc>
                <a:tc>
                  <a:txBody>
                    <a:bodyPr/>
                    <a:lstStyle/>
                    <a:p>
                      <a:endParaRPr lang="en-US" dirty="0">
                        <a:sym typeface="Wingdings" panose="05000000000000000000" pitchFamily="2" charset="2"/>
                      </a:endParaRPr>
                    </a:p>
                    <a:p>
                      <a:r>
                        <a:rPr lang="en-US" dirty="0">
                          <a:sym typeface="Wingdings" panose="05000000000000000000" pitchFamily="2" charset="2"/>
                        </a:rPr>
                        <a:t>49.3 (6.9)</a:t>
                      </a:r>
                    </a:p>
                  </a:txBody>
                  <a:tcPr/>
                </a:tc>
                <a:tc>
                  <a:txBody>
                    <a:bodyPr/>
                    <a:lstStyle/>
                    <a:p>
                      <a:endParaRPr lang="en-US" dirty="0">
                        <a:sym typeface="Wingdings" panose="05000000000000000000" pitchFamily="2" charset="2"/>
                      </a:endParaRPr>
                    </a:p>
                    <a:p>
                      <a:r>
                        <a:rPr lang="en-US" dirty="0">
                          <a:sym typeface="Wingdings" panose="05000000000000000000" pitchFamily="2" charset="2"/>
                        </a:rPr>
                        <a:t>-</a:t>
                      </a:r>
                      <a:r>
                        <a:rPr lang="en-US" b="1" dirty="0">
                          <a:sym typeface="Wingdings" panose="05000000000000000000" pitchFamily="2" charset="2"/>
                        </a:rPr>
                        <a:t>42.1</a:t>
                      </a:r>
                    </a:p>
                  </a:txBody>
                  <a:tcPr/>
                </a:tc>
                <a:tc>
                  <a:txBody>
                    <a:bodyPr/>
                    <a:lstStyle/>
                    <a:p>
                      <a:r>
                        <a:rPr lang="en-US" dirty="0">
                          <a:sym typeface="Wingdings" panose="05000000000000000000" pitchFamily="2" charset="2"/>
                        </a:rPr>
                        <a:t>16.5 is clinically significant</a:t>
                      </a:r>
                    </a:p>
                  </a:txBody>
                  <a:tcPr/>
                </a:tc>
                <a:extLst>
                  <a:ext uri="{0D108BD9-81ED-4DB2-BD59-A6C34878D82A}">
                    <a16:rowId xmlns:a16="http://schemas.microsoft.com/office/drawing/2014/main" val="138541416"/>
                  </a:ext>
                </a:extLst>
              </a:tr>
              <a:tr h="726632">
                <a:tc>
                  <a:txBody>
                    <a:bodyPr/>
                    <a:lstStyle/>
                    <a:p>
                      <a:r>
                        <a:rPr lang="en-US" dirty="0"/>
                        <a:t>Depression</a:t>
                      </a:r>
                    </a:p>
                  </a:txBody>
                  <a:tcPr/>
                </a:tc>
                <a:tc>
                  <a:txBody>
                    <a:bodyPr/>
                    <a:lstStyle/>
                    <a:p>
                      <a:r>
                        <a:rPr lang="en-US" dirty="0"/>
                        <a:t>23/23 (100%)</a:t>
                      </a:r>
                    </a:p>
                    <a:p>
                      <a:endParaRPr lang="en-US" dirty="0"/>
                    </a:p>
                    <a:p>
                      <a:r>
                        <a:rPr lang="en-US" dirty="0"/>
                        <a:t>21/21 (100%)</a:t>
                      </a:r>
                    </a:p>
                  </a:txBody>
                  <a:tcPr/>
                </a:tc>
                <a:tc>
                  <a:txBody>
                    <a:bodyPr/>
                    <a:lstStyle/>
                    <a:p>
                      <a:r>
                        <a:rPr lang="en-US" b="1" dirty="0"/>
                        <a:t>HAMD-D</a:t>
                      </a:r>
                      <a:br>
                        <a:rPr lang="en-US" b="1" dirty="0"/>
                      </a:br>
                      <a:r>
                        <a:rPr lang="en-US" dirty="0"/>
                        <a:t>25.4 (6.3)</a:t>
                      </a:r>
                    </a:p>
                    <a:p>
                      <a:endParaRPr lang="en-US" dirty="0"/>
                    </a:p>
                    <a:p>
                      <a:r>
                        <a:rPr lang="en-US" b="1" dirty="0"/>
                        <a:t>MADRS</a:t>
                      </a:r>
                      <a:br>
                        <a:rPr lang="en-US" b="1" dirty="0"/>
                      </a:br>
                      <a:r>
                        <a:rPr lang="en-US" dirty="0"/>
                        <a:t>29.6 (7.8)</a:t>
                      </a:r>
                    </a:p>
                  </a:txBody>
                  <a:tcPr/>
                </a:tc>
                <a:tc>
                  <a:txBody>
                    <a:bodyPr/>
                    <a:lstStyle/>
                    <a:p>
                      <a:endParaRPr lang="en-US" dirty="0"/>
                    </a:p>
                    <a:p>
                      <a:r>
                        <a:rPr lang="en-US" dirty="0"/>
                        <a:t>7.7 (4.2)</a:t>
                      </a:r>
                    </a:p>
                    <a:p>
                      <a:endParaRPr lang="en-US" dirty="0"/>
                    </a:p>
                    <a:p>
                      <a:endParaRPr lang="en-US" dirty="0"/>
                    </a:p>
                    <a:p>
                      <a:r>
                        <a:rPr lang="en-US" dirty="0"/>
                        <a:t>10.1 (6.5)</a:t>
                      </a:r>
                    </a:p>
                  </a:txBody>
                  <a:tcPr/>
                </a:tc>
                <a:tc>
                  <a:txBody>
                    <a:bodyPr/>
                    <a:lstStyle/>
                    <a:p>
                      <a:endParaRPr lang="en-US" b="1" dirty="0"/>
                    </a:p>
                    <a:p>
                      <a:r>
                        <a:rPr lang="en-US" b="1" dirty="0"/>
                        <a:t>-17.7</a:t>
                      </a:r>
                    </a:p>
                    <a:p>
                      <a:endParaRPr lang="en-US" b="1" dirty="0"/>
                    </a:p>
                    <a:p>
                      <a:endParaRPr lang="en-US" b="1" dirty="0"/>
                    </a:p>
                    <a:p>
                      <a:r>
                        <a:rPr lang="en-US" b="1" dirty="0"/>
                        <a:t>-19.5</a:t>
                      </a:r>
                    </a:p>
                  </a:txBody>
                  <a:tcPr/>
                </a:tc>
                <a:tc>
                  <a:txBody>
                    <a:bodyPr/>
                    <a:lstStyle/>
                    <a:p>
                      <a:r>
                        <a:rPr lang="en-US" dirty="0">
                          <a:sym typeface="Wingdings" panose="05000000000000000000" pitchFamily="2" charset="2"/>
                        </a:rPr>
                        <a:t>4 is clinically significant</a:t>
                      </a:r>
                    </a:p>
                    <a:p>
                      <a:endParaRPr lang="en-US" dirty="0">
                        <a:sym typeface="Wingdings" panose="05000000000000000000" pitchFamily="2" charset="2"/>
                      </a:endParaRPr>
                    </a:p>
                    <a:p>
                      <a:r>
                        <a:rPr lang="en-US" dirty="0">
                          <a:sym typeface="Wingdings" panose="05000000000000000000" pitchFamily="2" charset="2"/>
                        </a:rPr>
                        <a:t>7 is clinically significant</a:t>
                      </a:r>
                      <a:endParaRPr lang="en-US" dirty="0"/>
                    </a:p>
                  </a:txBody>
                  <a:tcPr/>
                </a:tc>
                <a:extLst>
                  <a:ext uri="{0D108BD9-81ED-4DB2-BD59-A6C34878D82A}">
                    <a16:rowId xmlns:a16="http://schemas.microsoft.com/office/drawing/2014/main" val="4018180802"/>
                  </a:ext>
                </a:extLst>
              </a:tr>
              <a:tr h="726632">
                <a:tc>
                  <a:txBody>
                    <a:bodyPr/>
                    <a:lstStyle/>
                    <a:p>
                      <a:r>
                        <a:rPr lang="en-US" dirty="0"/>
                        <a:t>Severity</a:t>
                      </a:r>
                    </a:p>
                  </a:txBody>
                  <a:tcPr/>
                </a:tc>
                <a:tc>
                  <a:txBody>
                    <a:bodyPr/>
                    <a:lstStyle/>
                    <a:p>
                      <a:r>
                        <a:rPr lang="en-US" dirty="0"/>
                        <a:t>27/27 (100%)</a:t>
                      </a:r>
                    </a:p>
                  </a:txBody>
                  <a:tcPr/>
                </a:tc>
                <a:tc>
                  <a:txBody>
                    <a:bodyPr/>
                    <a:lstStyle/>
                    <a:p>
                      <a:r>
                        <a:rPr lang="en-US" b="1" dirty="0"/>
                        <a:t>CGI-S</a:t>
                      </a:r>
                      <a:r>
                        <a:rPr lang="en-US" dirty="0"/>
                        <a:t> </a:t>
                      </a:r>
                      <a:br>
                        <a:rPr lang="en-US" dirty="0"/>
                      </a:br>
                      <a:r>
                        <a:rPr lang="en-US" dirty="0"/>
                        <a:t>4.9 (1.2)</a:t>
                      </a:r>
                    </a:p>
                  </a:txBody>
                  <a:tcPr/>
                </a:tc>
                <a:tc>
                  <a:txBody>
                    <a:bodyPr/>
                    <a:lstStyle/>
                    <a:p>
                      <a:endParaRPr lang="en-US" dirty="0"/>
                    </a:p>
                    <a:p>
                      <a:r>
                        <a:rPr lang="en-US" dirty="0"/>
                        <a:t>2.0 (1.1)</a:t>
                      </a:r>
                    </a:p>
                  </a:txBody>
                  <a:tcPr/>
                </a:tc>
                <a:tc>
                  <a:txBody>
                    <a:bodyPr/>
                    <a:lstStyle/>
                    <a:p>
                      <a:endParaRPr lang="en-US" b="1" dirty="0"/>
                    </a:p>
                    <a:p>
                      <a:r>
                        <a:rPr lang="en-US" b="1" dirty="0"/>
                        <a:t>-2.9</a:t>
                      </a:r>
                    </a:p>
                  </a:txBody>
                  <a:tcPr/>
                </a:tc>
                <a:tc>
                  <a:txBody>
                    <a:bodyPr/>
                    <a:lstStyle/>
                    <a:p>
                      <a:r>
                        <a:rPr lang="en-US" dirty="0"/>
                        <a:t>1 is clinically significant</a:t>
                      </a:r>
                    </a:p>
                    <a:p>
                      <a:endParaRPr lang="en-US" dirty="0"/>
                    </a:p>
                  </a:txBody>
                  <a:tcPr/>
                </a:tc>
                <a:extLst>
                  <a:ext uri="{0D108BD9-81ED-4DB2-BD59-A6C34878D82A}">
                    <a16:rowId xmlns:a16="http://schemas.microsoft.com/office/drawing/2014/main" val="3754437247"/>
                  </a:ext>
                </a:extLst>
              </a:tr>
            </a:tbl>
          </a:graphicData>
        </a:graphic>
      </p:graphicFrame>
    </p:spTree>
    <p:extLst>
      <p:ext uri="{BB962C8B-B14F-4D97-AF65-F5344CB8AC3E}">
        <p14:creationId xmlns:p14="http://schemas.microsoft.com/office/powerpoint/2010/main" val="969721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D05C-914C-A166-A888-A73F4B60A2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F9B616-7874-5DF9-0835-6E323E38DD0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F7A1003F-28E0-8C27-6D6B-9429D1C0DDEB}"/>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Outcomes</a:t>
            </a:r>
          </a:p>
        </p:txBody>
      </p:sp>
      <p:graphicFrame>
        <p:nvGraphicFramePr>
          <p:cNvPr id="5" name="Table 4">
            <a:extLst>
              <a:ext uri="{FF2B5EF4-FFF2-40B4-BE49-F238E27FC236}">
                <a16:creationId xmlns:a16="http://schemas.microsoft.com/office/drawing/2014/main" id="{C3581945-B38D-84DA-CB7A-726557E167D8}"/>
              </a:ext>
            </a:extLst>
          </p:cNvPr>
          <p:cNvGraphicFramePr>
            <a:graphicFrameLocks noGrp="1"/>
          </p:cNvGraphicFramePr>
          <p:nvPr/>
        </p:nvGraphicFramePr>
        <p:xfrm>
          <a:off x="161925" y="1397000"/>
          <a:ext cx="8842595" cy="435825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24915">
                  <a:extLst>
                    <a:ext uri="{9D8B030D-6E8A-4147-A177-3AD203B41FA5}">
                      <a16:colId xmlns:a16="http://schemas.microsoft.com/office/drawing/2014/main" val="3023329919"/>
                    </a:ext>
                  </a:extLst>
                </a:gridCol>
                <a:gridCol w="1097280">
                  <a:extLst>
                    <a:ext uri="{9D8B030D-6E8A-4147-A177-3AD203B41FA5}">
                      <a16:colId xmlns:a16="http://schemas.microsoft.com/office/drawing/2014/main" val="3893160944"/>
                    </a:ext>
                  </a:extLst>
                </a:gridCol>
                <a:gridCol w="1463040">
                  <a:extLst>
                    <a:ext uri="{9D8B030D-6E8A-4147-A177-3AD203B41FA5}">
                      <a16:colId xmlns:a16="http://schemas.microsoft.com/office/drawing/2014/main" val="788924940"/>
                    </a:ext>
                  </a:extLst>
                </a:gridCol>
                <a:gridCol w="1514760">
                  <a:extLst>
                    <a:ext uri="{9D8B030D-6E8A-4147-A177-3AD203B41FA5}">
                      <a16:colId xmlns:a16="http://schemas.microsoft.com/office/drawing/2014/main" val="1959034441"/>
                    </a:ext>
                  </a:extLst>
                </a:gridCol>
                <a:gridCol w="1771300">
                  <a:extLst>
                    <a:ext uri="{9D8B030D-6E8A-4147-A177-3AD203B41FA5}">
                      <a16:colId xmlns:a16="http://schemas.microsoft.com/office/drawing/2014/main" val="783450530"/>
                    </a:ext>
                  </a:extLst>
                </a:gridCol>
                <a:gridCol w="1771300">
                  <a:extLst>
                    <a:ext uri="{9D8B030D-6E8A-4147-A177-3AD203B41FA5}">
                      <a16:colId xmlns:a16="http://schemas.microsoft.com/office/drawing/2014/main" val="4015481457"/>
                    </a:ext>
                  </a:extLst>
                </a:gridCol>
              </a:tblGrid>
              <a:tr h="726632">
                <a:tc>
                  <a:txBody>
                    <a:bodyPr/>
                    <a:lstStyle/>
                    <a:p>
                      <a:r>
                        <a:rPr lang="en-US" dirty="0"/>
                        <a:t>Outcome</a:t>
                      </a:r>
                    </a:p>
                  </a:txBody>
                  <a:tcPr>
                    <a:solidFill>
                      <a:srgbClr val="ED1C24"/>
                    </a:solidFill>
                  </a:tcPr>
                </a:tc>
                <a:tc>
                  <a:txBody>
                    <a:bodyPr/>
                    <a:lstStyle/>
                    <a:p>
                      <a:r>
                        <a:rPr lang="en-US" dirty="0"/>
                        <a:t>Number improved</a:t>
                      </a:r>
                    </a:p>
                  </a:txBody>
                  <a:tcPr>
                    <a:solidFill>
                      <a:srgbClr val="ED1C24"/>
                    </a:solidFill>
                  </a:tcPr>
                </a:tc>
                <a:tc>
                  <a:txBody>
                    <a:bodyPr/>
                    <a:lstStyle/>
                    <a:p>
                      <a:r>
                        <a:rPr lang="en-US" dirty="0"/>
                        <a:t>Baseline</a:t>
                      </a:r>
                    </a:p>
                  </a:txBody>
                  <a:tcPr>
                    <a:solidFill>
                      <a:srgbClr val="ED1C24"/>
                    </a:solidFill>
                  </a:tcPr>
                </a:tc>
                <a:tc>
                  <a:txBody>
                    <a:bodyPr/>
                    <a:lstStyle/>
                    <a:p>
                      <a:r>
                        <a:rPr lang="en-US" dirty="0"/>
                        <a:t>Post-KD</a:t>
                      </a:r>
                    </a:p>
                  </a:txBody>
                  <a:tcPr>
                    <a:solidFill>
                      <a:srgbClr val="ED1C24"/>
                    </a:solidFill>
                  </a:tcPr>
                </a:tc>
                <a:tc>
                  <a:txBody>
                    <a:bodyPr/>
                    <a:lstStyle/>
                    <a:p>
                      <a:r>
                        <a:rPr lang="en-US" dirty="0"/>
                        <a:t>Change</a:t>
                      </a:r>
                    </a:p>
                  </a:txBody>
                  <a:tcPr>
                    <a:solidFill>
                      <a:srgbClr val="ED1C24"/>
                    </a:solidFill>
                  </a:tcPr>
                </a:tc>
                <a:tc>
                  <a:txBody>
                    <a:bodyPr/>
                    <a:lstStyle/>
                    <a:p>
                      <a:r>
                        <a:rPr lang="en-US" dirty="0"/>
                        <a:t>Comment</a:t>
                      </a:r>
                    </a:p>
                  </a:txBody>
                  <a:tcPr>
                    <a:solidFill>
                      <a:srgbClr val="ED1C24"/>
                    </a:solidFill>
                  </a:tcPr>
                </a:tc>
                <a:extLst>
                  <a:ext uri="{0D108BD9-81ED-4DB2-BD59-A6C34878D82A}">
                    <a16:rowId xmlns:a16="http://schemas.microsoft.com/office/drawing/2014/main" val="299615176"/>
                  </a:ext>
                </a:extLst>
              </a:tr>
              <a:tr h="1254185">
                <a:tc>
                  <a:txBody>
                    <a:bodyPr/>
                    <a:lstStyle/>
                    <a:p>
                      <a:r>
                        <a:rPr lang="en-US" dirty="0"/>
                        <a:t>Psychosis</a:t>
                      </a:r>
                    </a:p>
                  </a:txBody>
                  <a:tcPr/>
                </a:tc>
                <a:tc>
                  <a:txBody>
                    <a:bodyPr/>
                    <a:lstStyle/>
                    <a:p>
                      <a:r>
                        <a:rPr lang="en-US" dirty="0"/>
                        <a:t>10/10 (100%)</a:t>
                      </a:r>
                    </a:p>
                  </a:txBody>
                  <a:tcPr/>
                </a:tc>
                <a:tc>
                  <a:txBody>
                    <a:bodyPr/>
                    <a:lstStyle/>
                    <a:p>
                      <a:r>
                        <a:rPr lang="en-US" b="1" dirty="0">
                          <a:sym typeface="Wingdings" panose="05000000000000000000" pitchFamily="2" charset="2"/>
                        </a:rPr>
                        <a:t>PANSS</a:t>
                      </a:r>
                      <a:br>
                        <a:rPr lang="en-US" b="1" dirty="0">
                          <a:sym typeface="Wingdings" panose="05000000000000000000" pitchFamily="2" charset="2"/>
                        </a:rPr>
                      </a:br>
                      <a:r>
                        <a:rPr lang="en-US" dirty="0">
                          <a:sym typeface="Wingdings" panose="05000000000000000000" pitchFamily="2" charset="2"/>
                        </a:rPr>
                        <a:t>91.4 (15.3)</a:t>
                      </a:r>
                    </a:p>
                  </a:txBody>
                  <a:tcPr/>
                </a:tc>
                <a:tc>
                  <a:txBody>
                    <a:bodyPr/>
                    <a:lstStyle/>
                    <a:p>
                      <a:endParaRPr lang="en-US" dirty="0">
                        <a:sym typeface="Wingdings" panose="05000000000000000000" pitchFamily="2" charset="2"/>
                      </a:endParaRPr>
                    </a:p>
                    <a:p>
                      <a:r>
                        <a:rPr lang="en-US" dirty="0">
                          <a:sym typeface="Wingdings" panose="05000000000000000000" pitchFamily="2" charset="2"/>
                        </a:rPr>
                        <a:t>49.3 (6.9)</a:t>
                      </a:r>
                    </a:p>
                  </a:txBody>
                  <a:tcPr/>
                </a:tc>
                <a:tc>
                  <a:txBody>
                    <a:bodyPr/>
                    <a:lstStyle/>
                    <a:p>
                      <a:endParaRPr lang="en-US" dirty="0">
                        <a:sym typeface="Wingdings" panose="05000000000000000000" pitchFamily="2" charset="2"/>
                      </a:endParaRPr>
                    </a:p>
                    <a:p>
                      <a:r>
                        <a:rPr lang="en-US" dirty="0">
                          <a:sym typeface="Wingdings" panose="05000000000000000000" pitchFamily="2" charset="2"/>
                        </a:rPr>
                        <a:t>-</a:t>
                      </a:r>
                      <a:r>
                        <a:rPr lang="en-US" b="1" dirty="0">
                          <a:sym typeface="Wingdings" panose="05000000000000000000" pitchFamily="2" charset="2"/>
                        </a:rPr>
                        <a:t>42.1</a:t>
                      </a:r>
                    </a:p>
                  </a:txBody>
                  <a:tcPr/>
                </a:tc>
                <a:tc>
                  <a:txBody>
                    <a:bodyPr/>
                    <a:lstStyle/>
                    <a:p>
                      <a:r>
                        <a:rPr lang="en-US" dirty="0">
                          <a:sym typeface="Wingdings" panose="05000000000000000000" pitchFamily="2" charset="2"/>
                        </a:rPr>
                        <a:t>16.5 is clinically significant</a:t>
                      </a:r>
                    </a:p>
                  </a:txBody>
                  <a:tcPr/>
                </a:tc>
                <a:extLst>
                  <a:ext uri="{0D108BD9-81ED-4DB2-BD59-A6C34878D82A}">
                    <a16:rowId xmlns:a16="http://schemas.microsoft.com/office/drawing/2014/main" val="138541416"/>
                  </a:ext>
                </a:extLst>
              </a:tr>
              <a:tr h="726632">
                <a:tc>
                  <a:txBody>
                    <a:bodyPr/>
                    <a:lstStyle/>
                    <a:p>
                      <a:r>
                        <a:rPr lang="en-US" dirty="0"/>
                        <a:t>Depression</a:t>
                      </a:r>
                    </a:p>
                  </a:txBody>
                  <a:tcPr/>
                </a:tc>
                <a:tc>
                  <a:txBody>
                    <a:bodyPr/>
                    <a:lstStyle/>
                    <a:p>
                      <a:r>
                        <a:rPr lang="en-US" dirty="0"/>
                        <a:t>23/23 (100%)</a:t>
                      </a:r>
                    </a:p>
                    <a:p>
                      <a:endParaRPr lang="en-US" dirty="0"/>
                    </a:p>
                    <a:p>
                      <a:r>
                        <a:rPr lang="en-US" dirty="0"/>
                        <a:t>21/21 (100%)</a:t>
                      </a:r>
                    </a:p>
                  </a:txBody>
                  <a:tcPr/>
                </a:tc>
                <a:tc>
                  <a:txBody>
                    <a:bodyPr/>
                    <a:lstStyle/>
                    <a:p>
                      <a:r>
                        <a:rPr lang="en-US" b="1" dirty="0"/>
                        <a:t>HAMD-D</a:t>
                      </a:r>
                      <a:br>
                        <a:rPr lang="en-US" b="1" dirty="0"/>
                      </a:br>
                      <a:r>
                        <a:rPr lang="en-US" dirty="0"/>
                        <a:t>25.4 (6.3)</a:t>
                      </a:r>
                    </a:p>
                    <a:p>
                      <a:endParaRPr lang="en-US" dirty="0"/>
                    </a:p>
                    <a:p>
                      <a:r>
                        <a:rPr lang="en-US" b="1" dirty="0"/>
                        <a:t>MADRS</a:t>
                      </a:r>
                      <a:br>
                        <a:rPr lang="en-US" b="1" dirty="0"/>
                      </a:br>
                      <a:r>
                        <a:rPr lang="en-US" dirty="0"/>
                        <a:t>29.6 (7.8)</a:t>
                      </a:r>
                    </a:p>
                  </a:txBody>
                  <a:tcPr/>
                </a:tc>
                <a:tc>
                  <a:txBody>
                    <a:bodyPr/>
                    <a:lstStyle/>
                    <a:p>
                      <a:endParaRPr lang="en-US" dirty="0"/>
                    </a:p>
                    <a:p>
                      <a:r>
                        <a:rPr lang="en-US" dirty="0"/>
                        <a:t>7.7 (4.2)</a:t>
                      </a:r>
                    </a:p>
                    <a:p>
                      <a:endParaRPr lang="en-US" dirty="0"/>
                    </a:p>
                    <a:p>
                      <a:endParaRPr lang="en-US" dirty="0"/>
                    </a:p>
                    <a:p>
                      <a:r>
                        <a:rPr lang="en-US" dirty="0"/>
                        <a:t>10.1 (6.5)</a:t>
                      </a:r>
                    </a:p>
                  </a:txBody>
                  <a:tcPr/>
                </a:tc>
                <a:tc>
                  <a:txBody>
                    <a:bodyPr/>
                    <a:lstStyle/>
                    <a:p>
                      <a:endParaRPr lang="en-US" b="1" dirty="0"/>
                    </a:p>
                    <a:p>
                      <a:r>
                        <a:rPr lang="en-US" b="1" dirty="0"/>
                        <a:t>-17.7</a:t>
                      </a:r>
                    </a:p>
                    <a:p>
                      <a:endParaRPr lang="en-US" b="1" dirty="0"/>
                    </a:p>
                    <a:p>
                      <a:endParaRPr lang="en-US" b="1" dirty="0"/>
                    </a:p>
                    <a:p>
                      <a:r>
                        <a:rPr lang="en-US" b="1" dirty="0"/>
                        <a:t>-19.5</a:t>
                      </a:r>
                    </a:p>
                  </a:txBody>
                  <a:tcPr/>
                </a:tc>
                <a:tc>
                  <a:txBody>
                    <a:bodyPr/>
                    <a:lstStyle/>
                    <a:p>
                      <a:r>
                        <a:rPr lang="en-US" dirty="0">
                          <a:sym typeface="Wingdings" panose="05000000000000000000" pitchFamily="2" charset="2"/>
                        </a:rPr>
                        <a:t>4 is clinically significant</a:t>
                      </a:r>
                    </a:p>
                    <a:p>
                      <a:endParaRPr lang="en-US" dirty="0">
                        <a:sym typeface="Wingdings" panose="05000000000000000000" pitchFamily="2" charset="2"/>
                      </a:endParaRPr>
                    </a:p>
                    <a:p>
                      <a:r>
                        <a:rPr lang="en-US" dirty="0">
                          <a:sym typeface="Wingdings" panose="05000000000000000000" pitchFamily="2" charset="2"/>
                        </a:rPr>
                        <a:t>7 is clinically significant</a:t>
                      </a:r>
                      <a:endParaRPr lang="en-US" dirty="0"/>
                    </a:p>
                  </a:txBody>
                  <a:tcPr/>
                </a:tc>
                <a:extLst>
                  <a:ext uri="{0D108BD9-81ED-4DB2-BD59-A6C34878D82A}">
                    <a16:rowId xmlns:a16="http://schemas.microsoft.com/office/drawing/2014/main" val="4018180802"/>
                  </a:ext>
                </a:extLst>
              </a:tr>
              <a:tr h="726632">
                <a:tc>
                  <a:txBody>
                    <a:bodyPr/>
                    <a:lstStyle/>
                    <a:p>
                      <a:r>
                        <a:rPr lang="en-US" dirty="0"/>
                        <a:t>Severity</a:t>
                      </a:r>
                    </a:p>
                  </a:txBody>
                  <a:tcPr/>
                </a:tc>
                <a:tc>
                  <a:txBody>
                    <a:bodyPr/>
                    <a:lstStyle/>
                    <a:p>
                      <a:r>
                        <a:rPr lang="en-US" dirty="0"/>
                        <a:t>27/27 (100%)</a:t>
                      </a:r>
                    </a:p>
                  </a:txBody>
                  <a:tcPr/>
                </a:tc>
                <a:tc>
                  <a:txBody>
                    <a:bodyPr/>
                    <a:lstStyle/>
                    <a:p>
                      <a:r>
                        <a:rPr lang="en-US" b="1" dirty="0"/>
                        <a:t>CGI-S</a:t>
                      </a:r>
                      <a:r>
                        <a:rPr lang="en-US" dirty="0"/>
                        <a:t> </a:t>
                      </a:r>
                      <a:br>
                        <a:rPr lang="en-US" dirty="0"/>
                      </a:br>
                      <a:r>
                        <a:rPr lang="en-US" dirty="0"/>
                        <a:t>4.9 (1.2)</a:t>
                      </a:r>
                    </a:p>
                  </a:txBody>
                  <a:tcPr/>
                </a:tc>
                <a:tc>
                  <a:txBody>
                    <a:bodyPr/>
                    <a:lstStyle/>
                    <a:p>
                      <a:endParaRPr lang="en-US" dirty="0"/>
                    </a:p>
                    <a:p>
                      <a:r>
                        <a:rPr lang="en-US" dirty="0"/>
                        <a:t>2.0 (1.1)</a:t>
                      </a:r>
                    </a:p>
                  </a:txBody>
                  <a:tcPr/>
                </a:tc>
                <a:tc>
                  <a:txBody>
                    <a:bodyPr/>
                    <a:lstStyle/>
                    <a:p>
                      <a:endParaRPr lang="en-US" b="1" dirty="0"/>
                    </a:p>
                    <a:p>
                      <a:r>
                        <a:rPr lang="en-US" b="1" dirty="0"/>
                        <a:t>-2.9</a:t>
                      </a:r>
                    </a:p>
                  </a:txBody>
                  <a:tcPr/>
                </a:tc>
                <a:tc>
                  <a:txBody>
                    <a:bodyPr/>
                    <a:lstStyle/>
                    <a:p>
                      <a:r>
                        <a:rPr lang="en-US" dirty="0"/>
                        <a:t>1 is clinically significant</a:t>
                      </a:r>
                    </a:p>
                    <a:p>
                      <a:endParaRPr lang="en-US" dirty="0"/>
                    </a:p>
                  </a:txBody>
                  <a:tcPr/>
                </a:tc>
                <a:extLst>
                  <a:ext uri="{0D108BD9-81ED-4DB2-BD59-A6C34878D82A}">
                    <a16:rowId xmlns:a16="http://schemas.microsoft.com/office/drawing/2014/main" val="3754437247"/>
                  </a:ext>
                </a:extLst>
              </a:tr>
            </a:tbl>
          </a:graphicData>
        </a:graphic>
      </p:graphicFrame>
      <p:pic>
        <p:nvPicPr>
          <p:cNvPr id="6" name="Picture 5">
            <a:extLst>
              <a:ext uri="{FF2B5EF4-FFF2-40B4-BE49-F238E27FC236}">
                <a16:creationId xmlns:a16="http://schemas.microsoft.com/office/drawing/2014/main" id="{BDBD283D-D389-DEE0-8346-4A9CC2E871BC}"/>
              </a:ext>
            </a:extLst>
          </p:cNvPr>
          <p:cNvPicPr>
            <a:picLocks noChangeAspect="1"/>
          </p:cNvPicPr>
          <p:nvPr/>
        </p:nvPicPr>
        <p:blipFill>
          <a:blip r:embed="rId3"/>
          <a:stretch>
            <a:fillRect/>
          </a:stretch>
        </p:blipFill>
        <p:spPr>
          <a:xfrm>
            <a:off x="1726678" y="3428999"/>
            <a:ext cx="5495925" cy="2638425"/>
          </a:xfrm>
          <a:prstGeom prst="rect">
            <a:avLst/>
          </a:prstGeom>
          <a:ln w="76200">
            <a:solidFill>
              <a:srgbClr val="00AEEF"/>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F76416F7-C42D-CC9C-F86A-5C32417DB482}"/>
              </a:ext>
            </a:extLst>
          </p:cNvPr>
          <p:cNvSpPr/>
          <p:nvPr/>
        </p:nvSpPr>
        <p:spPr>
          <a:xfrm>
            <a:off x="5428527" y="2129742"/>
            <a:ext cx="1794076" cy="1192192"/>
          </a:xfrm>
          <a:prstGeom prst="rect">
            <a:avLst/>
          </a:prstGeom>
          <a:noFill/>
          <a:ln w="762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93043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87C33-20FD-A9D2-F527-17DCFBAE17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0EB464-9606-1245-4AC3-E41C1260D7F2}"/>
              </a:ext>
            </a:extLst>
          </p:cNvPr>
          <p:cNvSpPr>
            <a:spLocks noGrp="1"/>
          </p:cNvSpPr>
          <p:nvPr>
            <p:ph idx="1"/>
          </p:nvPr>
        </p:nvSpPr>
        <p:spPr>
          <a:xfrm>
            <a:off x="3303814" y="1253331"/>
            <a:ext cx="10515600" cy="4351338"/>
          </a:xfrm>
        </p:spPr>
        <p:txBody>
          <a:bodyPr/>
          <a:lstStyle/>
          <a:p>
            <a:endParaRPr lang="en-US"/>
          </a:p>
        </p:txBody>
      </p:sp>
      <p:pic>
        <p:nvPicPr>
          <p:cNvPr id="4" name="Picture 3">
            <a:extLst>
              <a:ext uri="{FF2B5EF4-FFF2-40B4-BE49-F238E27FC236}">
                <a16:creationId xmlns:a16="http://schemas.microsoft.com/office/drawing/2014/main" id="{2E2625DF-E04D-9604-9842-484FEC21180B}"/>
              </a:ext>
            </a:extLst>
          </p:cNvPr>
          <p:cNvPicPr>
            <a:picLocks noChangeAspect="1"/>
          </p:cNvPicPr>
          <p:nvPr/>
        </p:nvPicPr>
        <p:blipFill>
          <a:blip r:embed="rId2"/>
          <a:stretch>
            <a:fillRect/>
          </a:stretch>
        </p:blipFill>
        <p:spPr>
          <a:xfrm>
            <a:off x="1576387" y="541020"/>
            <a:ext cx="5991225" cy="5257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0723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20771-2505-594A-B801-602D05FFD4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176166-9301-E407-AB97-6D2ED270D9C2}"/>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D3E702FC-3D99-EE27-CE71-3F8BA4051ACC}"/>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a:t>
            </a:r>
          </a:p>
        </p:txBody>
      </p:sp>
      <p:sp>
        <p:nvSpPr>
          <p:cNvPr id="5" name="Content Placeholder 2">
            <a:extLst>
              <a:ext uri="{FF2B5EF4-FFF2-40B4-BE49-F238E27FC236}">
                <a16:creationId xmlns:a16="http://schemas.microsoft.com/office/drawing/2014/main" id="{8D549735-D6C7-E730-B3E0-4EB2D212516A}"/>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Number or dose of psychotropic medications were reduced in 18/28 (64%)</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Most experienced headache, insomnia, irritability, excitation, dizziness or cravings during induction phase of KD</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These resolved within 2 weeks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27/31 (87%) experienced no side effects.</a:t>
            </a:r>
          </a:p>
          <a:p>
            <a:pPr marL="571500" indent="-571500">
              <a:spcBef>
                <a:spcPts val="0"/>
              </a:spcBef>
              <a:spcAft>
                <a:spcPts val="2400"/>
              </a:spcAft>
              <a:buClr>
                <a:srgbClr val="ED1C24"/>
              </a:buClr>
              <a:buSzPct val="150000"/>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3068461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1DFF-8266-5D50-5F7B-B44236C611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ACE3F5-8091-5D8C-C625-7E13395C0B0B}"/>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71C42B62-2E37-3F06-F27D-AEBB967A3AC8}"/>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Adherence</a:t>
            </a:r>
          </a:p>
        </p:txBody>
      </p:sp>
      <p:sp>
        <p:nvSpPr>
          <p:cNvPr id="5" name="Content Placeholder 2">
            <a:extLst>
              <a:ext uri="{FF2B5EF4-FFF2-40B4-BE49-F238E27FC236}">
                <a16:creationId xmlns:a16="http://schemas.microsoft.com/office/drawing/2014/main" id="{FA8D78F6-E651-C00A-731A-F0901B96F223}"/>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Urine ketones were positive in 18/ 28 subjects (64%)</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&gt;6 days adherence in 11 patients (39%)</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&gt;5 days adherence in 12 (43%)</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&gt;4 days adherence in 5 (18%)</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Three of 31 patients (10%) dropped out due to:</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Aversion to dietary fat</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Lack of family and financial support</a:t>
            </a:r>
          </a:p>
          <a:p>
            <a:pPr marL="1028700" lvl="1" indent="-571500">
              <a:spcBef>
                <a:spcPts val="0"/>
              </a:spcBef>
              <a:spcAft>
                <a:spcPts val="2400"/>
              </a:spcAft>
              <a:buClr>
                <a:srgbClr val="ED1C24"/>
              </a:buClr>
              <a:buSzPct val="150000"/>
            </a:pPr>
            <a:r>
              <a:rPr lang="en-US" sz="1400" dirty="0">
                <a:latin typeface="Raleway Light" pitchFamily="2" charset="-128"/>
                <a:ea typeface="Raleway Light" pitchFamily="2" charset="-128"/>
              </a:rPr>
              <a:t>Aversion to dietary fat and restrictiveness </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680514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E830-1802-0F33-B00B-822D33C922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2FFF1F-2A3C-BF03-DBAE-7D29CE0C0D91}"/>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8A1FE525-042F-5A49-A4CA-D46933FD1A45}"/>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Out of Hospital Adherence</a:t>
            </a:r>
          </a:p>
        </p:txBody>
      </p:sp>
      <p:sp>
        <p:nvSpPr>
          <p:cNvPr id="5" name="Content Placeholder 2">
            <a:extLst>
              <a:ext uri="{FF2B5EF4-FFF2-40B4-BE49-F238E27FC236}">
                <a16:creationId xmlns:a16="http://schemas.microsoft.com/office/drawing/2014/main" id="{783F0F1B-F475-0F0A-A465-A8DE9DCF2CAE}"/>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After hospital discharge:</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13/28 (46%) reported good adherence</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5/28 (18%) partial adherence</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6/28 (21%) discontinued</a:t>
            </a:r>
          </a:p>
          <a:p>
            <a:pPr marL="0" indent="0">
              <a:spcBef>
                <a:spcPts val="0"/>
              </a:spcBef>
              <a:spcAft>
                <a:spcPts val="2400"/>
              </a:spcAft>
              <a:buClr>
                <a:srgbClr val="ED1C24"/>
              </a:buClr>
              <a:buSzPct val="150000"/>
              <a:buNone/>
            </a:pPr>
            <a:r>
              <a:rPr lang="en-US" sz="1800" dirty="0">
                <a:latin typeface="Raleway Light" pitchFamily="2" charset="-128"/>
                <a:ea typeface="Raleway Light" pitchFamily="2" charset="-128"/>
              </a:rPr>
              <a:t>3 lost to follow up</a:t>
            </a: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4285593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587B-0B17-2B98-2D34-88EE27B0FE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92076A-1EB9-9665-96A3-A6FF482A967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909CE259-8A94-D423-680D-C94FD26EACFB}"/>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Major Points</a:t>
            </a:r>
          </a:p>
        </p:txBody>
      </p:sp>
      <p:sp>
        <p:nvSpPr>
          <p:cNvPr id="5" name="Content Placeholder 2">
            <a:extLst>
              <a:ext uri="{FF2B5EF4-FFF2-40B4-BE49-F238E27FC236}">
                <a16:creationId xmlns:a16="http://schemas.microsoft.com/office/drawing/2014/main" id="{354EBFA3-8E91-00D1-27CE-0AC93E909F8D}"/>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First study since 1965 investigating KD for severe inpatient mental illness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Symptoms improved </a:t>
            </a:r>
            <a:r>
              <a:rPr lang="en-US" sz="1800" i="1" dirty="0">
                <a:latin typeface="Raleway Light" pitchFamily="2" charset="-128"/>
                <a:ea typeface="Raleway Light" pitchFamily="2" charset="-128"/>
              </a:rPr>
              <a:t>markedly</a:t>
            </a:r>
            <a:r>
              <a:rPr lang="en-US" sz="1800" dirty="0">
                <a:latin typeface="Raleway Light" pitchFamily="2" charset="-128"/>
                <a:ea typeface="Raleway Light" pitchFamily="2" charset="-128"/>
              </a:rPr>
              <a:t> for all patients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12/28 (43%) achieved clinical remission</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Only 10% dropout</a:t>
            </a:r>
          </a:p>
          <a:p>
            <a:pPr marL="571500" indent="-571500">
              <a:spcBef>
                <a:spcPts val="0"/>
              </a:spcBef>
              <a:spcAft>
                <a:spcPts val="2400"/>
              </a:spcAft>
              <a:buClr>
                <a:srgbClr val="ED1C24"/>
              </a:buClr>
              <a:buSzPct val="150000"/>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2214912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68DF-93ED-87DE-BF2A-D63BC4652E8A}"/>
              </a:ext>
            </a:extLst>
          </p:cNvPr>
          <p:cNvSpPr>
            <a:spLocks noGrp="1"/>
          </p:cNvSpPr>
          <p:nvPr>
            <p:ph type="title"/>
          </p:nvPr>
        </p:nvSpPr>
        <p:spPr/>
        <p:txBody>
          <a:bodyPr>
            <a:normAutofit/>
          </a:bodyPr>
          <a:lstStyle/>
          <a:p>
            <a:r>
              <a:rPr lang="en-US" sz="3600" dirty="0">
                <a:latin typeface="Arial Nova" panose="020B0504020202020204" pitchFamily="34" charset="0"/>
              </a:rPr>
              <a:t>Low carbohydrate diet endorsements</a:t>
            </a:r>
          </a:p>
        </p:txBody>
      </p:sp>
      <p:pic>
        <p:nvPicPr>
          <p:cNvPr id="1026" name="Picture 2" descr="ADA logo">
            <a:extLst>
              <a:ext uri="{FF2B5EF4-FFF2-40B4-BE49-F238E27FC236}">
                <a16:creationId xmlns:a16="http://schemas.microsoft.com/office/drawing/2014/main" id="{4821B75B-7477-81A8-CF09-14ABDBB72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24791"/>
            <a:ext cx="3091388" cy="17373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116520E-C95A-52BB-77E0-87ED760B7308}"/>
              </a:ext>
            </a:extLst>
          </p:cNvPr>
          <p:cNvSpPr txBox="1"/>
          <p:nvPr/>
        </p:nvSpPr>
        <p:spPr>
          <a:xfrm>
            <a:off x="643205" y="2834640"/>
            <a:ext cx="3429000" cy="2862322"/>
          </a:xfrm>
          <a:prstGeom prst="rect">
            <a:avLst/>
          </a:prstGeom>
          <a:noFill/>
        </p:spPr>
        <p:txBody>
          <a:bodyPr wrap="square">
            <a:spAutoFit/>
          </a:bodyPr>
          <a:lstStyle/>
          <a:p>
            <a:r>
              <a:rPr lang="en-US" i="1" dirty="0">
                <a:latin typeface="Arial Nova" panose="020B0504020202020204" pitchFamily="34" charset="0"/>
              </a:rPr>
              <a:t>2019 Consensus Report</a:t>
            </a:r>
          </a:p>
          <a:p>
            <a:endParaRPr lang="en-US" dirty="0">
              <a:latin typeface="Arial Nova" panose="020B0504020202020204" pitchFamily="34" charset="0"/>
            </a:endParaRPr>
          </a:p>
          <a:p>
            <a:r>
              <a:rPr lang="en-US" dirty="0">
                <a:latin typeface="Arial Nova" panose="020B0504020202020204" pitchFamily="34" charset="0"/>
              </a:rPr>
              <a:t>“</a:t>
            </a:r>
            <a:r>
              <a:rPr lang="en-US" b="0" i="0" dirty="0">
                <a:effectLst/>
                <a:latin typeface="Arial Nova" panose="020B0504020202020204" pitchFamily="34" charset="0"/>
              </a:rPr>
              <a:t>Reducing overall carbohydrate intake for individuals with diabetes has demonstrated the </a:t>
            </a:r>
            <a:r>
              <a:rPr lang="en-US" b="1" i="0" dirty="0">
                <a:solidFill>
                  <a:srgbClr val="FFC000"/>
                </a:solidFill>
                <a:effectLst/>
                <a:latin typeface="Arial Nova" panose="020B0504020202020204" pitchFamily="34" charset="0"/>
              </a:rPr>
              <a:t>most evidence for improving glycemia</a:t>
            </a:r>
            <a:r>
              <a:rPr lang="en-US" b="0" i="0" dirty="0">
                <a:effectLst/>
                <a:latin typeface="Arial Nova" panose="020B0504020202020204" pitchFamily="34" charset="0"/>
              </a:rPr>
              <a:t> and may be applied in a variety of eating patterns that meet individual needs and preferences.”</a:t>
            </a:r>
            <a:endParaRPr lang="en-US" dirty="0">
              <a:latin typeface="Arial Nova" panose="020B0504020202020204" pitchFamily="34" charset="0"/>
            </a:endParaRPr>
          </a:p>
        </p:txBody>
      </p:sp>
      <p:sp>
        <p:nvSpPr>
          <p:cNvPr id="16" name="TextBox 15">
            <a:extLst>
              <a:ext uri="{FF2B5EF4-FFF2-40B4-BE49-F238E27FC236}">
                <a16:creationId xmlns:a16="http://schemas.microsoft.com/office/drawing/2014/main" id="{0D6AE1E7-8A13-DB00-877E-581347D43550}"/>
              </a:ext>
            </a:extLst>
          </p:cNvPr>
          <p:cNvSpPr txBox="1"/>
          <p:nvPr/>
        </p:nvSpPr>
        <p:spPr>
          <a:xfrm>
            <a:off x="4422410" y="2834640"/>
            <a:ext cx="3429000" cy="2308324"/>
          </a:xfrm>
          <a:prstGeom prst="rect">
            <a:avLst/>
          </a:prstGeom>
          <a:noFill/>
        </p:spPr>
        <p:txBody>
          <a:bodyPr wrap="square">
            <a:spAutoFit/>
          </a:bodyPr>
          <a:lstStyle/>
          <a:p>
            <a:r>
              <a:rPr lang="en-US" i="1" dirty="0">
                <a:latin typeface="Arial Nova" panose="020B0504020202020204" pitchFamily="34" charset="0"/>
              </a:rPr>
              <a:t>2022 Scientific Statement</a:t>
            </a:r>
          </a:p>
          <a:p>
            <a:endParaRPr lang="en-US" dirty="0">
              <a:latin typeface="Arial Nova" panose="020B0504020202020204" pitchFamily="34" charset="0"/>
            </a:endParaRPr>
          </a:p>
          <a:p>
            <a:r>
              <a:rPr lang="en-US" b="0" i="0" dirty="0">
                <a:effectLst/>
                <a:latin typeface="Arial Nova" panose="020B0504020202020204" pitchFamily="34" charset="0"/>
              </a:rPr>
              <a:t>“Very low–carbohydrate …. diets yield a </a:t>
            </a:r>
            <a:r>
              <a:rPr lang="en-US" b="1" i="0" dirty="0">
                <a:solidFill>
                  <a:srgbClr val="FFC000"/>
                </a:solidFill>
                <a:effectLst/>
                <a:latin typeface="Arial Nova" panose="020B0504020202020204" pitchFamily="34" charset="0"/>
              </a:rPr>
              <a:t>greater decrease in A1c, more weight loss and use of fewer diabetes medications </a:t>
            </a:r>
            <a:r>
              <a:rPr lang="en-US" b="0" i="0" dirty="0">
                <a:effectLst/>
                <a:latin typeface="Arial Nova" panose="020B0504020202020204" pitchFamily="34" charset="0"/>
              </a:rPr>
              <a:t>in individuals with diabetes.”</a:t>
            </a:r>
            <a:endParaRPr lang="en-US" dirty="0">
              <a:latin typeface="Arial Nova" panose="020B0504020202020204" pitchFamily="34" charset="0"/>
            </a:endParaRPr>
          </a:p>
        </p:txBody>
      </p:sp>
      <p:grpSp>
        <p:nvGrpSpPr>
          <p:cNvPr id="18" name="Group 17">
            <a:extLst>
              <a:ext uri="{FF2B5EF4-FFF2-40B4-BE49-F238E27FC236}">
                <a16:creationId xmlns:a16="http://schemas.microsoft.com/office/drawing/2014/main" id="{F7C57B9B-8392-9B81-A754-C1490FDF93CB}"/>
              </a:ext>
            </a:extLst>
          </p:cNvPr>
          <p:cNvGrpSpPr>
            <a:grpSpLocks noChangeAspect="1"/>
          </p:cNvGrpSpPr>
          <p:nvPr/>
        </p:nvGrpSpPr>
        <p:grpSpPr>
          <a:xfrm>
            <a:off x="4832708" y="1690688"/>
            <a:ext cx="2387077" cy="991199"/>
            <a:chOff x="5102660" y="1654483"/>
            <a:chExt cx="2699977" cy="1121126"/>
          </a:xfrm>
          <a:effectLst>
            <a:outerShdw blurRad="50800" dist="38100" dir="2700000" algn="tl" rotWithShape="0">
              <a:prstClr val="black">
                <a:alpha val="40000"/>
              </a:prstClr>
            </a:outerShdw>
          </a:effectLst>
        </p:grpSpPr>
        <p:pic>
          <p:nvPicPr>
            <p:cNvPr id="1034" name="Picture 10" descr="American Heart Association logo">
              <a:extLst>
                <a:ext uri="{FF2B5EF4-FFF2-40B4-BE49-F238E27FC236}">
                  <a16:creationId xmlns:a16="http://schemas.microsoft.com/office/drawing/2014/main" id="{765EE158-96D7-39CA-5DB4-AC0A046C6D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693"/>
            <a:stretch/>
          </p:blipFill>
          <p:spPr bwMode="auto">
            <a:xfrm>
              <a:off x="5102660" y="1654483"/>
              <a:ext cx="916477" cy="11211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American Heart Association logo">
              <a:extLst>
                <a:ext uri="{FF2B5EF4-FFF2-40B4-BE49-F238E27FC236}">
                  <a16:creationId xmlns:a16="http://schemas.microsoft.com/office/drawing/2014/main" id="{52950A8D-741E-3934-627F-721294C1BF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306" t="35406"/>
            <a:stretch/>
          </p:blipFill>
          <p:spPr bwMode="auto">
            <a:xfrm>
              <a:off x="6019136" y="1654483"/>
              <a:ext cx="1783501" cy="11211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Obesity Medicine Association | Leaders in Obesity Medicine">
            <a:extLst>
              <a:ext uri="{FF2B5EF4-FFF2-40B4-BE49-F238E27FC236}">
                <a16:creationId xmlns:a16="http://schemas.microsoft.com/office/drawing/2014/main" id="{804A7A12-DC05-B340-806D-CA22347D6A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084" t="18765" r="13776" b="16597"/>
          <a:stretch/>
        </p:blipFill>
        <p:spPr bwMode="auto">
          <a:xfrm>
            <a:off x="8925169" y="1686696"/>
            <a:ext cx="1900072" cy="9991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DDE2B2-AD1A-4E33-6944-E84C6EDC31A7}"/>
              </a:ext>
            </a:extLst>
          </p:cNvPr>
          <p:cNvSpPr txBox="1"/>
          <p:nvPr/>
        </p:nvSpPr>
        <p:spPr>
          <a:xfrm>
            <a:off x="8168231" y="2822094"/>
            <a:ext cx="3421474" cy="3416320"/>
          </a:xfrm>
          <a:prstGeom prst="rect">
            <a:avLst/>
          </a:prstGeom>
          <a:noFill/>
        </p:spPr>
        <p:txBody>
          <a:bodyPr wrap="square">
            <a:spAutoFit/>
          </a:bodyPr>
          <a:lstStyle/>
          <a:p>
            <a:r>
              <a:rPr lang="en-US" i="1" dirty="0">
                <a:latin typeface="Arial Nova" panose="020B0504020202020204" pitchFamily="34" charset="0"/>
              </a:rPr>
              <a:t>2023 Publication</a:t>
            </a:r>
            <a:r>
              <a:rPr lang="en-US" dirty="0">
                <a:latin typeface="Arial Nova" panose="020B0504020202020204" pitchFamily="34" charset="0"/>
              </a:rPr>
              <a:t> </a:t>
            </a:r>
          </a:p>
          <a:p>
            <a:pPr algn="ctr"/>
            <a:endParaRPr lang="en-US" dirty="0">
              <a:latin typeface="Arial Nova" panose="020B0504020202020204" pitchFamily="34" charset="0"/>
            </a:endParaRPr>
          </a:p>
          <a:p>
            <a:r>
              <a:rPr lang="en-US" dirty="0">
                <a:latin typeface="Arial Nova" panose="020B0504020202020204" pitchFamily="34" charset="0"/>
              </a:rPr>
              <a:t>“There is good evidence that ketogenic diets help with </a:t>
            </a:r>
            <a:r>
              <a:rPr lang="en-US" b="1" dirty="0">
                <a:solidFill>
                  <a:srgbClr val="FFC000"/>
                </a:solidFill>
                <a:latin typeface="Arial Nova" panose="020B0504020202020204" pitchFamily="34" charset="0"/>
              </a:rPr>
              <a:t>weight loss, epilepsy, type 2 diabetes, </a:t>
            </a:r>
            <a:r>
              <a:rPr lang="en-US" dirty="0">
                <a:latin typeface="Arial Nova" panose="020B0504020202020204" pitchFamily="34" charset="0"/>
              </a:rPr>
              <a:t>and improvement in </a:t>
            </a:r>
            <a:r>
              <a:rPr lang="en-US" b="1" dirty="0">
                <a:solidFill>
                  <a:srgbClr val="FFC000"/>
                </a:solidFill>
                <a:latin typeface="Arial Nova" panose="020B0504020202020204" pitchFamily="34" charset="0"/>
              </a:rPr>
              <a:t>cardiometabolic risk factors. </a:t>
            </a:r>
            <a:r>
              <a:rPr lang="en-US" dirty="0">
                <a:latin typeface="Arial Nova" panose="020B0504020202020204" pitchFamily="34" charset="0"/>
              </a:rPr>
              <a:t>There is emerging evidence … for acne, polycystic ovarian syndrome, certain brain cancers, and brain diseases like Alzheimer’s.”</a:t>
            </a:r>
          </a:p>
        </p:txBody>
      </p:sp>
    </p:spTree>
    <p:extLst>
      <p:ext uri="{BB962C8B-B14F-4D97-AF65-F5344CB8AC3E}">
        <p14:creationId xmlns:p14="http://schemas.microsoft.com/office/powerpoint/2010/main" val="1048000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12BA-160E-0EDB-93D3-AA8085AA71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66F350-4FBD-7FF9-F28E-68E5F52E72B9}"/>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6855A77-2CD4-0377-6649-8948172E82B7}"/>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Discussion</a:t>
            </a:r>
          </a:p>
        </p:txBody>
      </p:sp>
      <p:sp>
        <p:nvSpPr>
          <p:cNvPr id="5" name="Content Placeholder 2">
            <a:extLst>
              <a:ext uri="{FF2B5EF4-FFF2-40B4-BE49-F238E27FC236}">
                <a16:creationId xmlns:a16="http://schemas.microsoft.com/office/drawing/2014/main" id="{C4F42993-8FC1-3010-BF76-2085D65808B8}"/>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Thoughts on biological plausibility: KD improves inflammation, blood-brain-barrier integrity, mitochondrial function, and glutamate excitotoxicity (all similar to KD in epilepsy)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The well formulated ketogenic diet used was modified Atkins with “protein eaten to satiety”. Thoughts on benefits if a “classic” KD was used (90% fat, 6% protein, 4% carbohydrate; used for pediatric epilepsy)</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Why the hesitancy in researching KD for otherwise severe, terminal conditions?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What are the next steps in researching KD for mental illness?</a:t>
            </a:r>
          </a:p>
          <a:p>
            <a:pPr marL="571500" indent="-571500">
              <a:spcBef>
                <a:spcPts val="0"/>
              </a:spcBef>
              <a:spcAft>
                <a:spcPts val="2400"/>
              </a:spcAft>
              <a:buClr>
                <a:srgbClr val="ED1C24"/>
              </a:buClr>
              <a:buSzPct val="150000"/>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1128160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1F34D-A777-5582-8315-EAB95A64E0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197EBF-F97F-480D-8588-D5F63B5C254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53B0113-C7FF-29F7-54BA-BD6100629BDF}"/>
              </a:ext>
            </a:extLst>
          </p:cNvPr>
          <p:cNvPicPr>
            <a:picLocks noChangeAspect="1"/>
          </p:cNvPicPr>
          <p:nvPr/>
        </p:nvPicPr>
        <p:blipFill>
          <a:blip r:embed="rId2"/>
          <a:stretch>
            <a:fillRect/>
          </a:stretch>
        </p:blipFill>
        <p:spPr>
          <a:xfrm>
            <a:off x="897097" y="442405"/>
            <a:ext cx="7349805" cy="52557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24110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B954-C943-5AFD-EDD8-CA746662DA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55E127-486D-3685-42B1-6982EF490B6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72D6A127-22B1-165C-69B1-13222F457703}"/>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ea typeface="Raleway Light" pitchFamily="2" charset="-128"/>
              </a:rPr>
              <a:t>Background and Objective</a:t>
            </a:r>
          </a:p>
        </p:txBody>
      </p:sp>
      <p:sp>
        <p:nvSpPr>
          <p:cNvPr id="5" name="Content Placeholder 2">
            <a:extLst>
              <a:ext uri="{FF2B5EF4-FFF2-40B4-BE49-F238E27FC236}">
                <a16:creationId xmlns:a16="http://schemas.microsoft.com/office/drawing/2014/main" id="{B4420082-A7E3-7FAD-C217-E24A9B5EEB05}"/>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20% of adults meet criteria for food addiction, however it is not a recognized diagnosis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There is a lack of research in this area</a:t>
            </a:r>
          </a:p>
          <a:p>
            <a:pPr marL="571500" indent="-571500">
              <a:spcBef>
                <a:spcPts val="0"/>
              </a:spcBef>
              <a:spcAft>
                <a:spcPts val="2400"/>
              </a:spcAft>
              <a:buClr>
                <a:srgbClr val="ED1C24"/>
              </a:buClr>
              <a:buSzPct val="150000"/>
            </a:pPr>
            <a:r>
              <a:rPr lang="en-US" sz="1800" b="1" dirty="0">
                <a:latin typeface="Raleway Light" pitchFamily="2" charset="-128"/>
                <a:ea typeface="Raleway Light" pitchFamily="2" charset="-128"/>
              </a:rPr>
              <a:t>This paper investigates the effects of a whole food low-carbohydrate diet on food addiction symptoms</a:t>
            </a: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12994640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89A1-F77F-FEB7-9EF5-7A3F5B882F6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BFD896-C4F6-9AF8-D2D5-CDE573D2AC57}"/>
              </a:ext>
            </a:extLst>
          </p:cNvPr>
          <p:cNvSpPr>
            <a:spLocks noGrp="1"/>
          </p:cNvSpPr>
          <p:nvPr>
            <p:ph idx="1"/>
          </p:nvPr>
        </p:nvSpPr>
        <p:spPr/>
        <p:txBody>
          <a:bodyPr/>
          <a:lstStyle/>
          <a:p>
            <a:endParaRPr lang="en-US"/>
          </a:p>
        </p:txBody>
      </p:sp>
      <p:sp>
        <p:nvSpPr>
          <p:cNvPr id="6" name="Title 1">
            <a:extLst>
              <a:ext uri="{FF2B5EF4-FFF2-40B4-BE49-F238E27FC236}">
                <a16:creationId xmlns:a16="http://schemas.microsoft.com/office/drawing/2014/main" id="{02ADEA0C-39B3-BD44-FF85-BE4D678BC989}"/>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Methods</a:t>
            </a:r>
          </a:p>
        </p:txBody>
      </p:sp>
      <p:sp>
        <p:nvSpPr>
          <p:cNvPr id="7" name="Content Placeholder 2">
            <a:extLst>
              <a:ext uri="{FF2B5EF4-FFF2-40B4-BE49-F238E27FC236}">
                <a16:creationId xmlns:a16="http://schemas.microsoft.com/office/drawing/2014/main" id="{F5F1D338-9580-7657-2FD7-4D154452C689}"/>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Data audit from 3 clinics (UK, Sweden, US)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UK n= 32, Sweden n=38, US n=33</a:t>
            </a:r>
          </a:p>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34585868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0CEF-367E-EE69-D36E-6F8C364B36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34135B-3DDE-EE61-4978-DADE97DBFD7B}"/>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31C15016-E25A-5FB6-1751-23EBACF795D4}"/>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Intervention</a:t>
            </a:r>
          </a:p>
        </p:txBody>
      </p:sp>
      <p:sp>
        <p:nvSpPr>
          <p:cNvPr id="5" name="Content Placeholder 2">
            <a:extLst>
              <a:ext uri="{FF2B5EF4-FFF2-40B4-BE49-F238E27FC236}">
                <a16:creationId xmlns:a16="http://schemas.microsoft.com/office/drawing/2014/main" id="{7F8CC48F-7307-D582-6AE2-0BBF17219907}"/>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Online group meetings</a:t>
            </a:r>
            <a:endParaRPr lang="en-US" sz="1400" dirty="0">
              <a:latin typeface="Raleway Light" pitchFamily="2" charset="-128"/>
              <a:ea typeface="Raleway Light" pitchFamily="2" charset="-128"/>
            </a:endParaRPr>
          </a:p>
          <a:p>
            <a:pPr marL="1028700" lvl="1" indent="-571500">
              <a:spcBef>
                <a:spcPts val="0"/>
              </a:spcBef>
              <a:spcAft>
                <a:spcPts val="2400"/>
              </a:spcAft>
              <a:buClr>
                <a:srgbClr val="ED1C24"/>
              </a:buClr>
              <a:buSzPct val="150000"/>
            </a:pPr>
            <a:r>
              <a:rPr lang="en-US" sz="1600" dirty="0">
                <a:latin typeface="Raleway Light" pitchFamily="2" charset="-128"/>
                <a:ea typeface="Raleway Light" pitchFamily="2" charset="-128"/>
              </a:rPr>
              <a:t>Initially: 10-14 weeks of weekly 90-120 minute sessions</a:t>
            </a:r>
          </a:p>
          <a:p>
            <a:pPr marL="1028700" lvl="1" indent="-571500">
              <a:spcBef>
                <a:spcPts val="0"/>
              </a:spcBef>
              <a:spcAft>
                <a:spcPts val="2400"/>
              </a:spcAft>
              <a:buClr>
                <a:srgbClr val="ED1C24"/>
              </a:buClr>
              <a:buSzPct val="150000"/>
            </a:pPr>
            <a:r>
              <a:rPr lang="en-US" sz="1600" dirty="0">
                <a:latin typeface="Raleway Light" pitchFamily="2" charset="-128"/>
                <a:ea typeface="Raleway Light" pitchFamily="2" charset="-128"/>
              </a:rPr>
              <a:t>Maintenance: monthly support</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Content: understanding addiction, reflection, food plans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Abstinence from sugar, grains, processed food, and any food individuals were unable to moderate</a:t>
            </a: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4058396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0281-21EC-28DF-C0AA-0BBBF843F2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4F0BE8-8064-FCCB-FD0C-8456545D9E48}"/>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F7002351-434E-4C00-5EBB-C2ED45CEB7E7}"/>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Outcomes</a:t>
            </a:r>
          </a:p>
        </p:txBody>
      </p:sp>
      <p:sp>
        <p:nvSpPr>
          <p:cNvPr id="5" name="Content Placeholder 2">
            <a:extLst>
              <a:ext uri="{FF2B5EF4-FFF2-40B4-BE49-F238E27FC236}">
                <a16:creationId xmlns:a16="http://schemas.microsoft.com/office/drawing/2014/main" id="{E850BCDE-41B1-80EE-AD7F-40A3D9A35D15}"/>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Changes in mYFAS2</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Changes in CRAVED</a:t>
            </a:r>
          </a:p>
          <a:p>
            <a:pPr marL="0" indent="0">
              <a:spcBef>
                <a:spcPts val="0"/>
              </a:spcBef>
              <a:spcAft>
                <a:spcPts val="2400"/>
              </a:spcAft>
              <a:buClr>
                <a:srgbClr val="ED1C24"/>
              </a:buClr>
              <a:buSzPct val="150000"/>
              <a:buNone/>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pic>
        <p:nvPicPr>
          <p:cNvPr id="6" name="Picture 5">
            <a:extLst>
              <a:ext uri="{FF2B5EF4-FFF2-40B4-BE49-F238E27FC236}">
                <a16:creationId xmlns:a16="http://schemas.microsoft.com/office/drawing/2014/main" id="{ACE9206B-3414-2C19-9A57-E09D0E1A30E5}"/>
              </a:ext>
            </a:extLst>
          </p:cNvPr>
          <p:cNvPicPr>
            <a:picLocks noChangeAspect="1"/>
          </p:cNvPicPr>
          <p:nvPr/>
        </p:nvPicPr>
        <p:blipFill>
          <a:blip r:embed="rId2"/>
          <a:stretch>
            <a:fillRect/>
          </a:stretch>
        </p:blipFill>
        <p:spPr>
          <a:xfrm>
            <a:off x="4572000" y="1404849"/>
            <a:ext cx="3467062" cy="37624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8113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AA725-A956-70EB-E173-FDF79B5D27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91755A-B5D2-E571-F13F-5942EDAA94F0}"/>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616CE013-25A2-AEDF-619D-84F309779DB0}"/>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Baseline</a:t>
            </a:r>
          </a:p>
        </p:txBody>
      </p:sp>
      <p:sp>
        <p:nvSpPr>
          <p:cNvPr id="5" name="Content Placeholder 2">
            <a:extLst>
              <a:ext uri="{FF2B5EF4-FFF2-40B4-BE49-F238E27FC236}">
                <a16:creationId xmlns:a16="http://schemas.microsoft.com/office/drawing/2014/main" id="{D25809EB-1F81-C4D0-2814-F7084429CC6A}"/>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Mean age ~50 years old</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91-100% female</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YFAS preintervention= 5</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CRAVED preintervention= 5</a:t>
            </a:r>
          </a:p>
          <a:p>
            <a:pPr marL="571500" indent="-571500">
              <a:spcBef>
                <a:spcPts val="0"/>
              </a:spcBef>
              <a:spcAft>
                <a:spcPts val="2400"/>
              </a:spcAft>
              <a:buClr>
                <a:srgbClr val="ED1C24"/>
              </a:buClr>
              <a:buSzPct val="150000"/>
            </a:pPr>
            <a:endParaRPr lang="en-US" sz="1800" dirty="0">
              <a:latin typeface="Raleway Medium" pitchFamily="2" charset="77"/>
              <a:ea typeface="Raleway Light" pitchFamily="2" charset="-128"/>
            </a:endParaRPr>
          </a:p>
          <a:p>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8584885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DDA3-24EB-B5B6-FBB3-660F1D60A1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EBC79C-5D71-DF7A-1DE0-EE862E46523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11484182-4C58-DA34-4844-0BFF3B7E4DE9}"/>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 YFAS</a:t>
            </a:r>
          </a:p>
        </p:txBody>
      </p:sp>
      <p:pic>
        <p:nvPicPr>
          <p:cNvPr id="5" name="Picture 4">
            <a:extLst>
              <a:ext uri="{FF2B5EF4-FFF2-40B4-BE49-F238E27FC236}">
                <a16:creationId xmlns:a16="http://schemas.microsoft.com/office/drawing/2014/main" id="{7B94EB2E-6BC2-70B8-A5ED-31A0552267FC}"/>
              </a:ext>
            </a:extLst>
          </p:cNvPr>
          <p:cNvPicPr>
            <a:picLocks noChangeAspect="1"/>
          </p:cNvPicPr>
          <p:nvPr/>
        </p:nvPicPr>
        <p:blipFill>
          <a:blip r:embed="rId2"/>
          <a:stretch>
            <a:fillRect/>
          </a:stretch>
        </p:blipFill>
        <p:spPr>
          <a:xfrm>
            <a:off x="2257600" y="1344859"/>
            <a:ext cx="4628800" cy="41682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72000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01-1CF8-0954-2D71-32B6AFB7FC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88BF84-62C4-319B-204C-BBB08018F61F}"/>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3AFF00AA-4133-B4AF-5E47-AA489D074A40}"/>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Results- Craved</a:t>
            </a:r>
          </a:p>
        </p:txBody>
      </p:sp>
      <p:pic>
        <p:nvPicPr>
          <p:cNvPr id="5" name="Picture 4">
            <a:extLst>
              <a:ext uri="{FF2B5EF4-FFF2-40B4-BE49-F238E27FC236}">
                <a16:creationId xmlns:a16="http://schemas.microsoft.com/office/drawing/2014/main" id="{4CEF1043-0CCA-42CF-CD6F-472C1C402BDC}"/>
              </a:ext>
            </a:extLst>
          </p:cNvPr>
          <p:cNvPicPr>
            <a:picLocks noChangeAspect="1"/>
          </p:cNvPicPr>
          <p:nvPr/>
        </p:nvPicPr>
        <p:blipFill rotWithShape="1">
          <a:blip r:embed="rId2"/>
          <a:srcRect t="2412"/>
          <a:stretch/>
        </p:blipFill>
        <p:spPr>
          <a:xfrm>
            <a:off x="2167233" y="1285765"/>
            <a:ext cx="4809533" cy="46088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066827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0162-0E8C-517D-DEEF-338C1F95CE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0D5CE5-AA6B-1356-04E4-ACA5083FC8FE}"/>
              </a:ext>
            </a:extLst>
          </p:cNvPr>
          <p:cNvSpPr>
            <a:spLocks noGrp="1"/>
          </p:cNvSpPr>
          <p:nvPr>
            <p:ph idx="1"/>
          </p:nvPr>
        </p:nvSpPr>
        <p:spPr/>
        <p:txBody>
          <a:bodyPr/>
          <a:lstStyle/>
          <a:p>
            <a:endParaRPr lang="en-US"/>
          </a:p>
        </p:txBody>
      </p:sp>
      <p:sp>
        <p:nvSpPr>
          <p:cNvPr id="4" name="Title 1">
            <a:extLst>
              <a:ext uri="{FF2B5EF4-FFF2-40B4-BE49-F238E27FC236}">
                <a16:creationId xmlns:a16="http://schemas.microsoft.com/office/drawing/2014/main" id="{97588E42-47B1-46C5-C9E7-E4B268C378D3}"/>
              </a:ext>
            </a:extLst>
          </p:cNvPr>
          <p:cNvSpPr txBox="1">
            <a:spLocks/>
          </p:cNvSpPr>
          <p:nvPr/>
        </p:nvSpPr>
        <p:spPr>
          <a:xfrm>
            <a:off x="628650" y="3651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Raleway" pitchFamily="2" charset="77"/>
              </a:rPr>
              <a:t>Major Points</a:t>
            </a:r>
          </a:p>
        </p:txBody>
      </p:sp>
      <p:sp>
        <p:nvSpPr>
          <p:cNvPr id="5" name="Content Placeholder 2">
            <a:extLst>
              <a:ext uri="{FF2B5EF4-FFF2-40B4-BE49-F238E27FC236}">
                <a16:creationId xmlns:a16="http://schemas.microsoft.com/office/drawing/2014/main" id="{7AC3F01E-7C82-F48B-3311-6FF8085F77F8}"/>
              </a:ext>
            </a:extLst>
          </p:cNvPr>
          <p:cNvSpPr txBox="1">
            <a:spLocks/>
          </p:cNvSpPr>
          <p:nvPr/>
        </p:nvSpPr>
        <p:spPr>
          <a:xfrm>
            <a:off x="721247" y="1690689"/>
            <a:ext cx="65976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An intensive behavioral intervention using a low carbohydrate approach improved food addiction symptoms</a:t>
            </a:r>
          </a:p>
          <a:p>
            <a:pPr marL="571500" indent="-571500">
              <a:spcBef>
                <a:spcPts val="0"/>
              </a:spcBef>
              <a:spcAft>
                <a:spcPts val="2400"/>
              </a:spcAft>
              <a:buClr>
                <a:srgbClr val="ED1C24"/>
              </a:buClr>
              <a:buSzPct val="150000"/>
            </a:pPr>
            <a:r>
              <a:rPr lang="en-US" sz="1800" dirty="0">
                <a:latin typeface="Raleway Light" pitchFamily="2" charset="-128"/>
                <a:ea typeface="Raleway Light" pitchFamily="2" charset="-128"/>
              </a:rPr>
              <a:t>Retention was 82.%, 48%, and 70% for UK, NA, and SE, respectively</a:t>
            </a:r>
          </a:p>
          <a:p>
            <a:pPr marL="571500" indent="-571500">
              <a:spcBef>
                <a:spcPts val="0"/>
              </a:spcBef>
              <a:spcAft>
                <a:spcPts val="2400"/>
              </a:spcAft>
              <a:buClr>
                <a:srgbClr val="ED1C24"/>
              </a:buClr>
              <a:buSzPct val="150000"/>
            </a:pPr>
            <a:endParaRPr lang="en-US" sz="1800" dirty="0">
              <a:latin typeface="Raleway Light" pitchFamily="2" charset="-128"/>
              <a:ea typeface="Raleway Light" pitchFamily="2" charset="-128"/>
            </a:endParaRPr>
          </a:p>
          <a:p>
            <a:pPr marL="0" indent="0">
              <a:buNone/>
            </a:pPr>
            <a:endParaRPr lang="en-US" sz="1800" dirty="0">
              <a:latin typeface="Raleway Light" pitchFamily="2" charset="-128"/>
              <a:ea typeface="Raleway Light" pitchFamily="2" charset="-128"/>
            </a:endParaRPr>
          </a:p>
          <a:p>
            <a:endParaRPr lang="en-US" sz="1800" dirty="0">
              <a:latin typeface="Raleway Light" pitchFamily="2" charset="-128"/>
              <a:ea typeface="Raleway Light" pitchFamily="2" charset="-128"/>
            </a:endParaRPr>
          </a:p>
        </p:txBody>
      </p:sp>
    </p:spTree>
    <p:extLst>
      <p:ext uri="{BB962C8B-B14F-4D97-AF65-F5344CB8AC3E}">
        <p14:creationId xmlns:p14="http://schemas.microsoft.com/office/powerpoint/2010/main" val="73293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E78CE2-9D7A-692F-5079-D867C37E24F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rial Nova" panose="020B0504020202020204" pitchFamily="34" charset="0"/>
              </a:rPr>
              <a:t>The old paradigm of metabolic feedback</a:t>
            </a:r>
          </a:p>
        </p:txBody>
      </p:sp>
      <p:sp>
        <p:nvSpPr>
          <p:cNvPr id="3" name="TextBox 2">
            <a:extLst>
              <a:ext uri="{FF2B5EF4-FFF2-40B4-BE49-F238E27FC236}">
                <a16:creationId xmlns:a16="http://schemas.microsoft.com/office/drawing/2014/main" id="{C3769827-0853-C1E1-07E6-0A2F213D9CED}"/>
              </a:ext>
            </a:extLst>
          </p:cNvPr>
          <p:cNvSpPr txBox="1"/>
          <p:nvPr/>
        </p:nvSpPr>
        <p:spPr>
          <a:xfrm>
            <a:off x="364833" y="3424572"/>
            <a:ext cx="1638625" cy="1077218"/>
          </a:xfrm>
          <a:prstGeom prst="rect">
            <a:avLst/>
          </a:prstGeom>
          <a:noFill/>
        </p:spPr>
        <p:txBody>
          <a:bodyPr wrap="square" rtlCol="0">
            <a:spAutoFit/>
          </a:bodyPr>
          <a:lstStyle/>
          <a:p>
            <a:pPr algn="ctr" defTabSz="914400"/>
            <a:r>
              <a:rPr lang="en-US" sz="3200" b="1" dirty="0">
                <a:latin typeface="Arial" panose="020B0604020202020204" pitchFamily="34" charset="0"/>
                <a:cs typeface="Arial" panose="020B0604020202020204" pitchFamily="34" charset="0"/>
              </a:rPr>
              <a:t>Food Choice</a:t>
            </a:r>
          </a:p>
        </p:txBody>
      </p:sp>
      <p:cxnSp>
        <p:nvCxnSpPr>
          <p:cNvPr id="5" name="Straight Arrow Connector 4">
            <a:extLst>
              <a:ext uri="{FF2B5EF4-FFF2-40B4-BE49-F238E27FC236}">
                <a16:creationId xmlns:a16="http://schemas.microsoft.com/office/drawing/2014/main" id="{E2BB6058-8FE0-FCB0-1718-C9128D803202}"/>
              </a:ext>
            </a:extLst>
          </p:cNvPr>
          <p:cNvCxnSpPr>
            <a:cxnSpLocks/>
            <a:stCxn id="3" idx="3"/>
          </p:cNvCxnSpPr>
          <p:nvPr/>
        </p:nvCxnSpPr>
        <p:spPr>
          <a:xfrm>
            <a:off x="2003458" y="3963181"/>
            <a:ext cx="6465133" cy="0"/>
          </a:xfrm>
          <a:prstGeom prst="straightConnector1">
            <a:avLst/>
          </a:prstGeom>
          <a:noFill/>
          <a:ln w="28575" cap="flat" cmpd="sng" algn="ctr">
            <a:solidFill>
              <a:schemeClr val="tx1">
                <a:lumMod val="75000"/>
              </a:schemeClr>
            </a:solidFill>
            <a:prstDash val="solid"/>
            <a:miter lim="800000"/>
            <a:tailEnd type="triangle"/>
          </a:ln>
          <a:effectLst>
            <a:outerShdw blurRad="50800" dist="38100" dir="2700000" algn="tl" rotWithShape="0">
              <a:prstClr val="black">
                <a:alpha val="40000"/>
              </a:prstClr>
            </a:outerShdw>
          </a:effectLst>
        </p:spPr>
      </p:cxnSp>
      <p:pic>
        <p:nvPicPr>
          <p:cNvPr id="6" name="Picture 2" descr="pattern, meter, scale, weight, health, fitness, electronics, loss, diet, kg, life style, lose, overweight, losing weight, weighing scale, underweight, weight management, to lose weight">
            <a:extLst>
              <a:ext uri="{FF2B5EF4-FFF2-40B4-BE49-F238E27FC236}">
                <a16:creationId xmlns:a16="http://schemas.microsoft.com/office/drawing/2014/main" id="{64559864-04BC-B0C8-BE76-5BA997381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967" y="2861450"/>
            <a:ext cx="2973811" cy="23541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ED4D09-77F6-C250-23CD-DB3E0BB026B0}"/>
              </a:ext>
            </a:extLst>
          </p:cNvPr>
          <p:cNvSpPr txBox="1"/>
          <p:nvPr/>
        </p:nvSpPr>
        <p:spPr>
          <a:xfrm>
            <a:off x="4254662" y="3593849"/>
            <a:ext cx="1841338" cy="369332"/>
          </a:xfrm>
          <a:prstGeom prst="rect">
            <a:avLst/>
          </a:prstGeom>
          <a:noFill/>
        </p:spPr>
        <p:txBody>
          <a:bodyPr wrap="none" rtlCol="0">
            <a:spAutoFit/>
          </a:bodyPr>
          <a:lstStyle/>
          <a:p>
            <a:r>
              <a:rPr lang="en-US" dirty="0"/>
              <a:t>Time to Feedback</a:t>
            </a:r>
          </a:p>
        </p:txBody>
      </p:sp>
    </p:spTree>
    <p:extLst>
      <p:ext uri="{BB962C8B-B14F-4D97-AF65-F5344CB8AC3E}">
        <p14:creationId xmlns:p14="http://schemas.microsoft.com/office/powerpoint/2010/main" val="15532638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0BA0-B46A-2085-8814-C926108E53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2E2EA6-3275-D396-5788-21A31973B4A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3D4B799-6596-7D42-A34B-3102536416E8}"/>
              </a:ext>
            </a:extLst>
          </p:cNvPr>
          <p:cNvPicPr>
            <a:picLocks noChangeAspect="1"/>
          </p:cNvPicPr>
          <p:nvPr/>
        </p:nvPicPr>
        <p:blipFill>
          <a:blip r:embed="rId2"/>
          <a:stretch>
            <a:fillRect/>
          </a:stretch>
        </p:blipFill>
        <p:spPr>
          <a:xfrm>
            <a:off x="700572" y="1171379"/>
            <a:ext cx="10790855" cy="4515241"/>
          </a:xfrm>
          <a:prstGeom prst="rect">
            <a:avLst/>
          </a:prstGeom>
        </p:spPr>
      </p:pic>
    </p:spTree>
    <p:extLst>
      <p:ext uri="{BB962C8B-B14F-4D97-AF65-F5344CB8AC3E}">
        <p14:creationId xmlns:p14="http://schemas.microsoft.com/office/powerpoint/2010/main" val="33780416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45223</TotalTime>
  <Words>7282</Words>
  <Application>Microsoft Office PowerPoint</Application>
  <PresentationFormat>Widescreen</PresentationFormat>
  <Paragraphs>815</Paragraphs>
  <Slides>90</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90</vt:i4>
      </vt:variant>
    </vt:vector>
  </HeadingPairs>
  <TitlesOfParts>
    <vt:vector size="103" baseType="lpstr">
      <vt:lpstr>Arial</vt:lpstr>
      <vt:lpstr>Arial Nova</vt:lpstr>
      <vt:lpstr>BlinkMacSystemFont</vt:lpstr>
      <vt:lpstr>Calibri</vt:lpstr>
      <vt:lpstr>Calibri Light</vt:lpstr>
      <vt:lpstr>FFBauWebProRegular</vt:lpstr>
      <vt:lpstr>Georgia</vt:lpstr>
      <vt:lpstr>Raleway</vt:lpstr>
      <vt:lpstr>Raleway Light</vt:lpstr>
      <vt:lpstr>Raleway Medium</vt:lpstr>
      <vt:lpstr>Times New Roman</vt:lpstr>
      <vt:lpstr>Wingdings</vt:lpstr>
      <vt:lpstr>Office Theme</vt:lpstr>
      <vt:lpstr>Metabolic  Health Clinics</vt:lpstr>
      <vt:lpstr>Who I am</vt:lpstr>
      <vt:lpstr>PowerPoint Presentation</vt:lpstr>
      <vt:lpstr>PowerPoint Presentation</vt:lpstr>
      <vt:lpstr>Are medications the answer?</vt:lpstr>
      <vt:lpstr>Are medications the answer?</vt:lpstr>
      <vt:lpstr>21st century lifestyle intervention</vt:lpstr>
      <vt:lpstr>Low carbohydrate diet endorsements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different metabolic clinics</vt:lpstr>
      <vt:lpstr>Compare</vt:lpstr>
      <vt:lpstr>Deprescription</vt:lpstr>
      <vt:lpstr>A metabolic clinic at Clinic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David Unwin opening questions</vt:lpstr>
      <vt:lpstr>Cardiovascular disease, LDL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Metabolic  Health Clinics</dc:title>
  <dc:creator>Matthew Calkins</dc:creator>
  <cp:lastModifiedBy>Matthew Calkins</cp:lastModifiedBy>
  <cp:revision>8</cp:revision>
  <dcterms:created xsi:type="dcterms:W3CDTF">2023-07-06T21:38:51Z</dcterms:created>
  <dcterms:modified xsi:type="dcterms:W3CDTF">2023-09-26T18:47:54Z</dcterms:modified>
</cp:coreProperties>
</file>